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20"/>
  </p:notesMasterIdLst>
  <p:sldIdLst>
    <p:sldId id="256" r:id="rId2"/>
    <p:sldId id="260" r:id="rId3"/>
    <p:sldId id="257" r:id="rId4"/>
    <p:sldId id="263" r:id="rId5"/>
    <p:sldId id="286" r:id="rId6"/>
    <p:sldId id="264" r:id="rId7"/>
    <p:sldId id="283" r:id="rId8"/>
    <p:sldId id="272" r:id="rId9"/>
    <p:sldId id="277" r:id="rId10"/>
    <p:sldId id="266" r:id="rId11"/>
    <p:sldId id="285" r:id="rId12"/>
    <p:sldId id="267" r:id="rId13"/>
    <p:sldId id="287" r:id="rId14"/>
    <p:sldId id="289" r:id="rId15"/>
    <p:sldId id="268" r:id="rId16"/>
    <p:sldId id="270" r:id="rId17"/>
    <p:sldId id="288" r:id="rId18"/>
    <p:sldId id="290"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0A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8531DD4-2C04-460A-9451-08FCD101C643}" type="datetimeFigureOut">
              <a:rPr lang="en-US"/>
              <a:pPr>
                <a:defRPr/>
              </a:pPr>
              <a:t>25-11-2011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6A82A67-F50C-453D-8F49-873986BE072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B4A03A88-3ABB-4D7D-B29D-6DFC21AD0BEC}" type="datetimeFigureOut">
              <a:rPr lang="en-US"/>
              <a:pPr>
                <a:defRPr/>
              </a:pPr>
              <a:t>25-11-2011</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1C141364-8E31-4A69-82A5-3840D8FFBB71}"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7AC10B8-BAF5-439F-9E2D-6F8176558ACC}" type="datetimeFigureOut">
              <a:rPr lang="en-US"/>
              <a:pPr>
                <a:defRPr/>
              </a:pPr>
              <a:t>25-11-2011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B026520C-7709-4BF3-B016-72C840C0E53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525F6710-6DF7-447D-B7BE-71B13987EC36}" type="datetimeFigureOut">
              <a:rPr lang="en-US"/>
              <a:pPr>
                <a:defRPr/>
              </a:pPr>
              <a:t>25-11-2011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422D064-8618-464F-A71C-A14C3CA0133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EC852B35-D746-48CF-95A5-629D506B650F}" type="datetimeFigureOut">
              <a:rPr lang="en-US"/>
              <a:pPr>
                <a:defRPr/>
              </a:pPr>
              <a:t>25-11-2011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7960CE2F-CE3A-446F-9E5F-A0F58770DB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2EBC44-CB2E-4781-B9B3-C118F4CBFF29}" type="datetimeFigureOut">
              <a:rPr lang="en-US"/>
              <a:pPr>
                <a:defRPr/>
              </a:pPr>
              <a:t>25-11-2011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56F845-2E09-497F-A36C-2075CBD98C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38B9D6A2-DD4E-45A9-9E33-A970CDAAD4EA}" type="datetimeFigureOut">
              <a:rPr lang="en-US"/>
              <a:pPr>
                <a:defRPr/>
              </a:pPr>
              <a:t>25-11-2011</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39F99FCE-9500-4D7A-8A14-12DD9E1B260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4DB264D3-888B-435C-B020-F639CB0E6ED7}"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DF746D9D-FBB4-46FB-A484-5C17FF844679}" type="datetimeFigureOut">
              <a:rPr lang="en-US"/>
              <a:pPr>
                <a:defRPr/>
              </a:pPr>
              <a:t>25-11-2011</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60DD731E-5324-4481-B34B-3F7EA22C2188}" type="datetimeFigureOut">
              <a:rPr lang="en-US"/>
              <a:pPr>
                <a:defRPr/>
              </a:pPr>
              <a:t>25-11-2011</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E74D768F-F074-486E-BAA0-50264D1FE1D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FF6C58DB-7107-4F10-AB11-AC194824EAAA}" type="datetimeFigureOut">
              <a:rPr lang="en-US"/>
              <a:pPr>
                <a:defRPr/>
              </a:pPr>
              <a:t>25-11-2011</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F01FD605-D4B8-435E-BD09-6002388A166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DE41205F-70C5-40B1-BC92-0FDFE93B87F3}" type="datetimeFigureOut">
              <a:rPr lang="en-US"/>
              <a:pPr>
                <a:defRPr/>
              </a:pPr>
              <a:t>25-11-2011</a:t>
            </a:fld>
            <a:endParaRPr lang="en-US"/>
          </a:p>
        </p:txBody>
      </p:sp>
      <p:sp>
        <p:nvSpPr>
          <p:cNvPr id="6" name="Slide Number Placeholder 8"/>
          <p:cNvSpPr>
            <a:spLocks noGrp="1"/>
          </p:cNvSpPr>
          <p:nvPr>
            <p:ph type="sldNum" sz="quarter" idx="11"/>
          </p:nvPr>
        </p:nvSpPr>
        <p:spPr/>
        <p:txBody>
          <a:bodyPr/>
          <a:lstStyle>
            <a:lvl1pPr>
              <a:defRPr/>
            </a:lvl1pPr>
          </a:lstStyle>
          <a:p>
            <a:pPr>
              <a:defRPr/>
            </a:pPr>
            <a:fld id="{B745E46C-C38F-478F-BA00-071D1E5E5E39}"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57D3C13B-F032-4CAF-8A07-59F00B45C25D}" type="datetimeFigureOut">
              <a:rPr lang="en-US"/>
              <a:pPr>
                <a:defRPr/>
              </a:pPr>
              <a:t>25-11-2011</a:t>
            </a:fld>
            <a:endParaRPr lang="en-US"/>
          </a:p>
        </p:txBody>
      </p:sp>
      <p:sp>
        <p:nvSpPr>
          <p:cNvPr id="6" name="Slide Number Placeholder 8"/>
          <p:cNvSpPr>
            <a:spLocks noGrp="1"/>
          </p:cNvSpPr>
          <p:nvPr>
            <p:ph type="sldNum" sz="quarter" idx="11"/>
          </p:nvPr>
        </p:nvSpPr>
        <p:spPr/>
        <p:txBody>
          <a:bodyPr/>
          <a:lstStyle>
            <a:lvl1pPr>
              <a:defRPr/>
            </a:lvl1pPr>
          </a:lstStyle>
          <a:p>
            <a:pPr>
              <a:defRPr/>
            </a:pPr>
            <a:fld id="{5893E0D7-1803-4227-AA25-0CE4BF5BB18A}"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latinLnBrk="0" hangingPunct="1">
              <a:defRPr kumimoji="0" sz="1200" smtClean="0">
                <a:solidFill>
                  <a:schemeClr val="tx2"/>
                </a:solidFill>
              </a:defRPr>
            </a:lvl1pPr>
          </a:lstStyle>
          <a:p>
            <a:pPr>
              <a:defRPr/>
            </a:pPr>
            <a:fld id="{3C107C0F-2DE6-433B-952E-18115E6340DA}" type="datetimeFigureOut">
              <a:rPr lang="en-US"/>
              <a:pPr>
                <a:defRPr/>
              </a:pPr>
              <a:t>25-11-2011</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latinLnBrk="0" hangingPunct="1">
              <a:defRPr kumimoji="0" sz="1600" baseline="0" smtClean="0">
                <a:solidFill>
                  <a:schemeClr val="tx2"/>
                </a:solidFill>
              </a:defRPr>
            </a:lvl1pPr>
          </a:lstStyle>
          <a:p>
            <a:pPr>
              <a:defRPr/>
            </a:pPr>
            <a:fld id="{36079D28-B266-4306-9C3A-F4E13E2E7352}"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35" r:id="rId1"/>
    <p:sldLayoutId id="2147483734" r:id="rId2"/>
    <p:sldLayoutId id="2147483736" r:id="rId3"/>
    <p:sldLayoutId id="2147483733" r:id="rId4"/>
    <p:sldLayoutId id="2147483737" r:id="rId5"/>
    <p:sldLayoutId id="2147483732" r:id="rId6"/>
    <p:sldLayoutId id="2147483731" r:id="rId7"/>
    <p:sldLayoutId id="2147483738" r:id="rId8"/>
    <p:sldLayoutId id="2147483739" r:id="rId9"/>
    <p:sldLayoutId id="2147483730" r:id="rId10"/>
    <p:sldLayoutId id="2147483729"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World_war_1"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700463"/>
            <a:ext cx="8305800" cy="1143000"/>
          </a:xfrm>
        </p:spPr>
        <p:txBody>
          <a:bodyPr>
            <a:normAutofit/>
          </a:bodyPr>
          <a:lstStyle/>
          <a:p>
            <a:pPr fontAlgn="auto">
              <a:spcAft>
                <a:spcPts val="0"/>
              </a:spcAft>
              <a:buFont typeface="Wingdings 2"/>
              <a:buNone/>
              <a:defRPr/>
            </a:pPr>
            <a:r>
              <a:rPr lang="en-US" smtClean="0">
                <a:solidFill>
                  <a:schemeClr val="bg1"/>
                </a:solidFill>
                <a:effectLst>
                  <a:outerShdw blurRad="38100" dist="38100" dir="2700000" algn="tl">
                    <a:srgbClr val="04617B"/>
                  </a:outerShdw>
                </a:effectLst>
              </a:rPr>
              <a:t>Asia’s perspective</a:t>
            </a:r>
          </a:p>
        </p:txBody>
      </p:sp>
      <p:sp>
        <p:nvSpPr>
          <p:cNvPr id="2" name="Title 1"/>
          <p:cNvSpPr>
            <a:spLocks noGrp="1"/>
          </p:cNvSpPr>
          <p:nvPr>
            <p:ph type="ctrTitle"/>
          </p:nvPr>
        </p:nvSpPr>
        <p:spPr/>
        <p:txBody>
          <a:bodyPr>
            <a:normAutofit/>
          </a:bodyPr>
          <a:lstStyle/>
          <a:p>
            <a:pPr fontAlgn="auto">
              <a:spcAft>
                <a:spcPts val="0"/>
              </a:spcAft>
              <a:defRPr/>
            </a:pPr>
            <a:r>
              <a:rPr sz="6000" smtClean="0">
                <a:solidFill>
                  <a:schemeClr val="bg1"/>
                </a:solidFill>
              </a:rPr>
              <a:t>WORLD WAR I &amp; II</a:t>
            </a:r>
            <a:endParaRPr sz="6000">
              <a:solidFill>
                <a:schemeClr val="bg1"/>
              </a:solidFill>
            </a:endParaRPr>
          </a:p>
        </p:txBody>
      </p:sp>
      <p:sp>
        <p:nvSpPr>
          <p:cNvPr id="14339" name="TextBox 3"/>
          <p:cNvSpPr txBox="1">
            <a:spLocks noChangeArrowheads="1"/>
          </p:cNvSpPr>
          <p:nvPr/>
        </p:nvSpPr>
        <p:spPr bwMode="auto">
          <a:xfrm>
            <a:off x="4067175" y="6488113"/>
            <a:ext cx="5076825" cy="369887"/>
          </a:xfrm>
          <a:prstGeom prst="rect">
            <a:avLst/>
          </a:prstGeom>
          <a:noFill/>
          <a:ln w="9525">
            <a:noFill/>
            <a:miter lim="800000"/>
            <a:headEnd/>
            <a:tailEnd/>
          </a:ln>
        </p:spPr>
        <p:txBody>
          <a:bodyPr>
            <a:spAutoFit/>
          </a:bodyPr>
          <a:lstStyle/>
          <a:p>
            <a:pPr algn="ctr"/>
            <a:r>
              <a:rPr lang="en-US" dirty="0">
                <a:solidFill>
                  <a:schemeClr val="bg1"/>
                </a:solidFill>
              </a:rPr>
              <a:t>By </a:t>
            </a:r>
            <a:r>
              <a:rPr lang="en-US" dirty="0" err="1">
                <a:solidFill>
                  <a:schemeClr val="bg1"/>
                </a:solidFill>
              </a:rPr>
              <a:t>Parth</a:t>
            </a:r>
            <a:r>
              <a:rPr lang="en-US" dirty="0">
                <a:solidFill>
                  <a:schemeClr val="bg1"/>
                </a:solidFill>
              </a:rPr>
              <a:t>, Leo, </a:t>
            </a:r>
            <a:r>
              <a:rPr lang="en-US" dirty="0" err="1">
                <a:solidFill>
                  <a:schemeClr val="bg1"/>
                </a:solidFill>
              </a:rPr>
              <a:t>Kyoka</a:t>
            </a:r>
            <a:r>
              <a:rPr lang="en-US" dirty="0" smtClean="0">
                <a:solidFill>
                  <a:schemeClr val="bg1"/>
                </a:solidFill>
              </a:rPr>
              <a:t>, Sophie and  </a:t>
            </a:r>
            <a:r>
              <a:rPr lang="en-US" dirty="0">
                <a:solidFill>
                  <a:schemeClr val="bg1"/>
                </a:solidFill>
              </a:rPr>
              <a:t>Ahmed  G9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250825" y="1268413"/>
            <a:ext cx="3889375" cy="4446587"/>
          </a:xfrm>
        </p:spPr>
        <p:txBody>
          <a:bodyPr>
            <a:normAutofit/>
          </a:bodyPr>
          <a:lstStyle/>
          <a:p>
            <a:pPr>
              <a:lnSpc>
                <a:spcPct val="70000"/>
              </a:lnSpc>
            </a:pPr>
            <a:r>
              <a:rPr lang="en-US" sz="2000" smtClean="0">
                <a:solidFill>
                  <a:schemeClr val="bg1"/>
                </a:solidFill>
              </a:rPr>
              <a:t>China’s last dynasty, the Qing dynasty, was in decline and was being invaded by the Japanese in the provinces of Manchuria. The monarchy eventually fell and a group of strong rulers to part. China was weakened by a series of rebellions such as the Boxer rebellion and Opium Wars. </a:t>
            </a:r>
          </a:p>
          <a:p>
            <a:pPr>
              <a:lnSpc>
                <a:spcPct val="70000"/>
              </a:lnSpc>
            </a:pPr>
            <a:endParaRPr lang="en-US" sz="2000" smtClean="0">
              <a:solidFill>
                <a:schemeClr val="bg1"/>
              </a:solidFill>
            </a:endParaRPr>
          </a:p>
          <a:p>
            <a:pPr>
              <a:lnSpc>
                <a:spcPct val="70000"/>
              </a:lnSpc>
            </a:pPr>
            <a:r>
              <a:rPr lang="en-US" sz="2000" smtClean="0">
                <a:solidFill>
                  <a:schemeClr val="bg1"/>
                </a:solidFill>
              </a:rPr>
              <a:t>Sun Yat Sen, the first leader, established the Chinese nationalist party and started a democracy. After Sun Yat Sen died another leader Chiang Kai Shek came to power. He strengthened the nationalist party. </a:t>
            </a:r>
          </a:p>
        </p:txBody>
      </p:sp>
      <p:sp>
        <p:nvSpPr>
          <p:cNvPr id="32769" name="Title 1"/>
          <p:cNvSpPr>
            <a:spLocks noGrp="1"/>
          </p:cNvSpPr>
          <p:nvPr>
            <p:ph type="title"/>
          </p:nvPr>
        </p:nvSpPr>
        <p:spPr>
          <a:xfrm>
            <a:off x="395536" y="116632"/>
            <a:ext cx="8229600" cy="1143000"/>
          </a:xfrm>
        </p:spPr>
        <p:txBody>
          <a:bodyPr/>
          <a:lstStyle/>
          <a:p>
            <a:pPr algn="ctr" fontAlgn="auto">
              <a:spcAft>
                <a:spcPts val="0"/>
              </a:spcAft>
              <a:defRPr/>
            </a:pPr>
            <a:r>
              <a:rPr smtClean="0">
                <a:solidFill>
                  <a:schemeClr val="bg1"/>
                </a:solidFill>
              </a:rPr>
              <a:t>China </a:t>
            </a:r>
          </a:p>
        </p:txBody>
      </p:sp>
      <p:pic>
        <p:nvPicPr>
          <p:cNvPr id="23555" name="Picture 3" descr="chiang-kai-shek_1218.jpg"/>
          <p:cNvPicPr>
            <a:picLocks noChangeAspect="1"/>
          </p:cNvPicPr>
          <p:nvPr/>
        </p:nvPicPr>
        <p:blipFill>
          <a:blip r:embed="rId2"/>
          <a:srcRect/>
          <a:stretch>
            <a:fillRect/>
          </a:stretch>
        </p:blipFill>
        <p:spPr bwMode="auto">
          <a:xfrm>
            <a:off x="5580063" y="549275"/>
            <a:ext cx="2736850" cy="2735263"/>
          </a:xfrm>
          <a:prstGeom prst="rect">
            <a:avLst/>
          </a:prstGeom>
          <a:noFill/>
          <a:ln w="9525">
            <a:noFill/>
            <a:miter lim="800000"/>
            <a:headEnd/>
            <a:tailEnd/>
          </a:ln>
        </p:spPr>
      </p:pic>
      <p:pic>
        <p:nvPicPr>
          <p:cNvPr id="23556" name="Picture 1"/>
          <p:cNvPicPr>
            <a:picLocks noChangeAspect="1"/>
          </p:cNvPicPr>
          <p:nvPr/>
        </p:nvPicPr>
        <p:blipFill>
          <a:blip r:embed="rId3"/>
          <a:srcRect/>
          <a:stretch>
            <a:fillRect/>
          </a:stretch>
        </p:blipFill>
        <p:spPr bwMode="auto">
          <a:xfrm>
            <a:off x="5581650" y="3644900"/>
            <a:ext cx="2735263" cy="2819400"/>
          </a:xfrm>
          <a:prstGeom prst="rect">
            <a:avLst/>
          </a:prstGeom>
          <a:noFill/>
          <a:ln w="9525">
            <a:noFill/>
            <a:miter lim="800000"/>
            <a:headEnd/>
            <a:tailEnd/>
          </a:ln>
        </p:spPr>
      </p:pic>
      <p:sp>
        <p:nvSpPr>
          <p:cNvPr id="23557" name="Rectangle 2"/>
          <p:cNvSpPr>
            <a:spLocks noChangeArrowheads="1"/>
          </p:cNvSpPr>
          <p:nvPr/>
        </p:nvSpPr>
        <p:spPr bwMode="auto">
          <a:xfrm>
            <a:off x="5581650" y="6464300"/>
            <a:ext cx="2735263" cy="369888"/>
          </a:xfrm>
          <a:prstGeom prst="rect">
            <a:avLst/>
          </a:prstGeom>
          <a:noFill/>
          <a:ln w="9525">
            <a:noFill/>
            <a:miter lim="800000"/>
            <a:headEnd/>
            <a:tailEnd/>
          </a:ln>
        </p:spPr>
        <p:txBody>
          <a:bodyPr>
            <a:spAutoFit/>
          </a:bodyPr>
          <a:lstStyle/>
          <a:p>
            <a:pPr algn="ctr"/>
            <a:r>
              <a:rPr lang="en-US">
                <a:solidFill>
                  <a:schemeClr val="bg1"/>
                </a:solidFill>
              </a:rPr>
              <a:t>Sun Yat Sen</a:t>
            </a:r>
          </a:p>
        </p:txBody>
      </p:sp>
      <p:sp>
        <p:nvSpPr>
          <p:cNvPr id="23558" name="Rectangle 3"/>
          <p:cNvSpPr>
            <a:spLocks noChangeArrowheads="1"/>
          </p:cNvSpPr>
          <p:nvPr/>
        </p:nvSpPr>
        <p:spPr bwMode="auto">
          <a:xfrm>
            <a:off x="5867400" y="3290888"/>
            <a:ext cx="1903413" cy="369887"/>
          </a:xfrm>
          <a:prstGeom prst="rect">
            <a:avLst/>
          </a:prstGeom>
          <a:noFill/>
          <a:ln w="9525">
            <a:noFill/>
            <a:miter lim="800000"/>
            <a:headEnd/>
            <a:tailEnd/>
          </a:ln>
        </p:spPr>
        <p:txBody>
          <a:bodyPr wrap="none">
            <a:spAutoFit/>
          </a:bodyPr>
          <a:lstStyle/>
          <a:p>
            <a:r>
              <a:rPr lang="en-US">
                <a:solidFill>
                  <a:schemeClr val="bg1"/>
                </a:solidFill>
              </a:rPr>
              <a:t>Chiang Kai Shek</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p:cNvSpPr>
          <p:nvPr>
            <p:ph idx="1"/>
          </p:nvPr>
        </p:nvSpPr>
        <p:spPr/>
        <p:txBody>
          <a:bodyPr/>
          <a:lstStyle/>
          <a:p>
            <a:pPr>
              <a:lnSpc>
                <a:spcPct val="80000"/>
              </a:lnSpc>
            </a:pPr>
            <a:r>
              <a:rPr lang="en-US" sz="2400" b="1" smtClean="0">
                <a:solidFill>
                  <a:schemeClr val="bg1"/>
                </a:solidFill>
              </a:rPr>
              <a:t>During that time China was getting influences from the Soviet Union in the sense of communism. And Mao Zedong started the Communist Party of China. He was constantly fighting Chiang Kai Shek but thanks to the Japanese Mao took power and introduced a communist government to china. </a:t>
            </a:r>
            <a:endParaRPr lang="en-US" sz="2400" smtClean="0">
              <a:solidFill>
                <a:schemeClr val="bg1"/>
              </a:solidFill>
            </a:endParaRPr>
          </a:p>
        </p:txBody>
      </p:sp>
      <p:sp>
        <p:nvSpPr>
          <p:cNvPr id="33793" name="Rectangle 2"/>
          <p:cNvSpPr>
            <a:spLocks noGrp="1"/>
          </p:cNvSpPr>
          <p:nvPr>
            <p:ph type="title"/>
          </p:nvPr>
        </p:nvSpPr>
        <p:spPr/>
        <p:txBody>
          <a:bodyPr/>
          <a:lstStyle/>
          <a:p>
            <a:pPr fontAlgn="auto">
              <a:spcAft>
                <a:spcPts val="0"/>
              </a:spcAft>
              <a:defRPr/>
            </a:pPr>
            <a:r>
              <a:rPr smtClean="0">
                <a:solidFill>
                  <a:schemeClr val="bg1"/>
                </a:solidFill>
              </a:rPr>
              <a:t>China</a:t>
            </a:r>
          </a:p>
        </p:txBody>
      </p:sp>
      <p:pic>
        <p:nvPicPr>
          <p:cNvPr id="24579" name="Picture 4" descr="mao-zedong-66843.jpg"/>
          <p:cNvPicPr>
            <a:picLocks noChangeAspect="1"/>
          </p:cNvPicPr>
          <p:nvPr/>
        </p:nvPicPr>
        <p:blipFill>
          <a:blip r:embed="rId2"/>
          <a:srcRect/>
          <a:stretch>
            <a:fillRect/>
          </a:stretch>
        </p:blipFill>
        <p:spPr bwMode="auto">
          <a:xfrm>
            <a:off x="5651500" y="4205288"/>
            <a:ext cx="2344738" cy="1962150"/>
          </a:xfrm>
          <a:prstGeom prst="rect">
            <a:avLst/>
          </a:prstGeom>
          <a:noFill/>
          <a:ln w="9525">
            <a:noFill/>
            <a:miter lim="800000"/>
            <a:headEnd/>
            <a:tailEnd/>
          </a:ln>
        </p:spPr>
      </p:pic>
      <p:sp>
        <p:nvSpPr>
          <p:cNvPr id="24580" name="Rectangle 2"/>
          <p:cNvSpPr>
            <a:spLocks noChangeArrowheads="1"/>
          </p:cNvSpPr>
          <p:nvPr/>
        </p:nvSpPr>
        <p:spPr bwMode="auto">
          <a:xfrm>
            <a:off x="5329238" y="6167438"/>
            <a:ext cx="2667000" cy="369887"/>
          </a:xfrm>
          <a:prstGeom prst="rect">
            <a:avLst/>
          </a:prstGeom>
          <a:noFill/>
          <a:ln w="9525">
            <a:noFill/>
            <a:miter lim="800000"/>
            <a:headEnd/>
            <a:tailEnd/>
          </a:ln>
        </p:spPr>
        <p:txBody>
          <a:bodyPr>
            <a:spAutoFit/>
          </a:bodyPr>
          <a:lstStyle/>
          <a:p>
            <a:pPr algn="ctr"/>
            <a:r>
              <a:rPr lang="en-US">
                <a:solidFill>
                  <a:schemeClr val="bg1"/>
                </a:solidFill>
              </a:rPr>
              <a:t>Mao Zedong </a:t>
            </a:r>
          </a:p>
        </p:txBody>
      </p:sp>
      <p:pic>
        <p:nvPicPr>
          <p:cNvPr id="24581" name="Picture 3"/>
          <p:cNvPicPr>
            <a:picLocks noChangeAspect="1"/>
          </p:cNvPicPr>
          <p:nvPr/>
        </p:nvPicPr>
        <p:blipFill>
          <a:blip r:embed="rId3"/>
          <a:srcRect/>
          <a:stretch>
            <a:fillRect/>
          </a:stretch>
        </p:blipFill>
        <p:spPr bwMode="auto">
          <a:xfrm>
            <a:off x="1258888" y="4151313"/>
            <a:ext cx="3322637" cy="2246312"/>
          </a:xfrm>
          <a:prstGeom prst="rect">
            <a:avLst/>
          </a:prstGeom>
          <a:noFill/>
          <a:ln w="9525">
            <a:noFill/>
            <a:miter lim="800000"/>
            <a:headEnd/>
            <a:tailEnd/>
          </a:ln>
        </p:spPr>
      </p:pic>
      <p:sp>
        <p:nvSpPr>
          <p:cNvPr id="24582" name="Rectangle 7"/>
          <p:cNvSpPr>
            <a:spLocks noChangeArrowheads="1"/>
          </p:cNvSpPr>
          <p:nvPr/>
        </p:nvSpPr>
        <p:spPr bwMode="auto">
          <a:xfrm>
            <a:off x="1122363" y="6402388"/>
            <a:ext cx="3459162" cy="369887"/>
          </a:xfrm>
          <a:prstGeom prst="rect">
            <a:avLst/>
          </a:prstGeom>
          <a:noFill/>
          <a:ln w="9525">
            <a:noFill/>
            <a:miter lim="800000"/>
            <a:headEnd/>
            <a:tailEnd/>
          </a:ln>
        </p:spPr>
        <p:txBody>
          <a:bodyPr>
            <a:spAutoFit/>
          </a:bodyPr>
          <a:lstStyle/>
          <a:p>
            <a:pPr algn="ctr"/>
            <a:r>
              <a:rPr lang="en-US">
                <a:solidFill>
                  <a:schemeClr val="bg1"/>
                </a:solidFill>
              </a:rPr>
              <a:t>Communist Party of China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1"/>
          </p:nvPr>
        </p:nvSpPr>
        <p:spPr>
          <a:xfrm>
            <a:off x="457200" y="1935163"/>
            <a:ext cx="5338763" cy="4389437"/>
          </a:xfrm>
        </p:spPr>
        <p:txBody>
          <a:bodyPr/>
          <a:lstStyle/>
          <a:p>
            <a:pPr>
              <a:lnSpc>
                <a:spcPct val="80000"/>
              </a:lnSpc>
            </a:pPr>
            <a:r>
              <a:rPr lang="en-US" sz="2400" smtClean="0">
                <a:solidFill>
                  <a:schemeClr val="bg1"/>
                </a:solidFill>
              </a:rPr>
              <a:t>Japan was first ruled by the Tokugawa Shogunate but eventually king Mimamoto came to power. During his reign industrialization started in Japan. And Japan was very productive and a major exporter and importer. Japan started producing major weapons. Japan actively participated in World War 1 in the side of the allies. At the same time it conquered Korea and Manchuria from China. </a:t>
            </a:r>
          </a:p>
        </p:txBody>
      </p:sp>
      <p:sp>
        <p:nvSpPr>
          <p:cNvPr id="34817" name="Title 1"/>
          <p:cNvSpPr>
            <a:spLocks noGrp="1"/>
          </p:cNvSpPr>
          <p:nvPr>
            <p:ph type="title"/>
          </p:nvPr>
        </p:nvSpPr>
        <p:spPr>
          <a:xfrm>
            <a:off x="0" y="0"/>
            <a:ext cx="8229600" cy="1143000"/>
          </a:xfrm>
        </p:spPr>
        <p:txBody>
          <a:bodyPr/>
          <a:lstStyle/>
          <a:p>
            <a:pPr algn="ctr" fontAlgn="auto">
              <a:spcAft>
                <a:spcPts val="0"/>
              </a:spcAft>
              <a:defRPr/>
            </a:pPr>
            <a:r>
              <a:rPr smtClean="0">
                <a:solidFill>
                  <a:schemeClr val="bg1"/>
                </a:solidFill>
              </a:rPr>
              <a:t>Japan</a:t>
            </a:r>
          </a:p>
        </p:txBody>
      </p:sp>
      <p:pic>
        <p:nvPicPr>
          <p:cNvPr id="25603" name="Picture 3" descr="Tokugawa_1.jpg"/>
          <p:cNvPicPr>
            <a:picLocks noChangeAspect="1"/>
          </p:cNvPicPr>
          <p:nvPr/>
        </p:nvPicPr>
        <p:blipFill>
          <a:blip r:embed="rId2"/>
          <a:srcRect/>
          <a:stretch>
            <a:fillRect/>
          </a:stretch>
        </p:blipFill>
        <p:spPr bwMode="auto">
          <a:xfrm>
            <a:off x="6156325" y="1412875"/>
            <a:ext cx="2160588" cy="2160588"/>
          </a:xfrm>
          <a:prstGeom prst="rect">
            <a:avLst/>
          </a:prstGeom>
          <a:noFill/>
          <a:ln w="9525">
            <a:noFill/>
            <a:miter lim="800000"/>
            <a:headEnd/>
            <a:tailEnd/>
          </a:ln>
        </p:spPr>
      </p:pic>
      <p:pic>
        <p:nvPicPr>
          <p:cNvPr id="25604" name="Picture 4" descr="170px-Hirohito_wartime.jpg"/>
          <p:cNvPicPr>
            <a:picLocks noChangeAspect="1"/>
          </p:cNvPicPr>
          <p:nvPr/>
        </p:nvPicPr>
        <p:blipFill>
          <a:blip r:embed="rId3"/>
          <a:srcRect/>
          <a:stretch>
            <a:fillRect/>
          </a:stretch>
        </p:blipFill>
        <p:spPr bwMode="auto">
          <a:xfrm>
            <a:off x="6156325" y="3933825"/>
            <a:ext cx="2160588" cy="2087563"/>
          </a:xfrm>
          <a:prstGeom prst="rect">
            <a:avLst/>
          </a:prstGeom>
          <a:noFill/>
          <a:ln w="9525">
            <a:noFill/>
            <a:miter lim="800000"/>
            <a:headEnd/>
            <a:tailEnd/>
          </a:ln>
        </p:spPr>
      </p:pic>
      <p:sp>
        <p:nvSpPr>
          <p:cNvPr id="25605" name="Rectangle 5"/>
          <p:cNvSpPr>
            <a:spLocks noChangeArrowheads="1"/>
          </p:cNvSpPr>
          <p:nvPr/>
        </p:nvSpPr>
        <p:spPr bwMode="auto">
          <a:xfrm>
            <a:off x="5929313" y="6029325"/>
            <a:ext cx="2667000" cy="369888"/>
          </a:xfrm>
          <a:prstGeom prst="rect">
            <a:avLst/>
          </a:prstGeom>
          <a:noFill/>
          <a:ln w="9525">
            <a:noFill/>
            <a:miter lim="800000"/>
            <a:headEnd/>
            <a:tailEnd/>
          </a:ln>
        </p:spPr>
        <p:txBody>
          <a:bodyPr>
            <a:spAutoFit/>
          </a:bodyPr>
          <a:lstStyle/>
          <a:p>
            <a:pPr algn="ctr"/>
            <a:r>
              <a:rPr lang="en-US">
                <a:solidFill>
                  <a:schemeClr val="bg1"/>
                </a:solidFill>
              </a:rPr>
              <a:t>Hirohito </a:t>
            </a:r>
          </a:p>
        </p:txBody>
      </p:sp>
      <p:sp>
        <p:nvSpPr>
          <p:cNvPr id="25606" name="Rectangle 1"/>
          <p:cNvSpPr>
            <a:spLocks noChangeArrowheads="1"/>
          </p:cNvSpPr>
          <p:nvPr/>
        </p:nvSpPr>
        <p:spPr bwMode="auto">
          <a:xfrm>
            <a:off x="6284913" y="3562350"/>
            <a:ext cx="2038350" cy="366713"/>
          </a:xfrm>
          <a:prstGeom prst="rect">
            <a:avLst/>
          </a:prstGeom>
          <a:noFill/>
          <a:ln w="9525">
            <a:noFill/>
            <a:miter lim="800000"/>
            <a:headEnd/>
            <a:tailEnd/>
          </a:ln>
        </p:spPr>
        <p:txBody>
          <a:bodyPr wrap="none">
            <a:spAutoFit/>
          </a:bodyPr>
          <a:lstStyle/>
          <a:p>
            <a:r>
              <a:rPr lang="en-US">
                <a:solidFill>
                  <a:schemeClr val="bg1"/>
                </a:solidFill>
              </a:rPr>
              <a:t>Tokugawa Leyasu</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1"/>
          </p:nvPr>
        </p:nvSpPr>
        <p:spPr>
          <a:xfrm>
            <a:off x="250825" y="1916113"/>
            <a:ext cx="5195888" cy="4941887"/>
          </a:xfrm>
        </p:spPr>
        <p:txBody>
          <a:bodyPr/>
          <a:lstStyle/>
          <a:p>
            <a:r>
              <a:rPr lang="en-US" sz="2800" smtClean="0">
                <a:solidFill>
                  <a:schemeClr val="bg1"/>
                </a:solidFill>
              </a:rPr>
              <a:t>After World War 1 Japan’s ideas changed and they began to gain a sense of nationalism and anti-Semitism toward the colonials powers and America. This attitude was because of the mistreatment in the signing of the Versailles Treaty and the Great Depression. </a:t>
            </a:r>
          </a:p>
          <a:p>
            <a:endParaRPr lang="en-US" smtClean="0">
              <a:solidFill>
                <a:schemeClr val="bg1"/>
              </a:solidFill>
            </a:endParaRPr>
          </a:p>
        </p:txBody>
      </p:sp>
      <p:sp>
        <p:nvSpPr>
          <p:cNvPr id="2" name="Title 1"/>
          <p:cNvSpPr>
            <a:spLocks noGrp="1"/>
          </p:cNvSpPr>
          <p:nvPr>
            <p:ph type="title"/>
          </p:nvPr>
        </p:nvSpPr>
        <p:spPr/>
        <p:txBody>
          <a:bodyPr/>
          <a:lstStyle/>
          <a:p>
            <a:pPr algn="ctr" fontAlgn="auto">
              <a:spcAft>
                <a:spcPts val="0"/>
              </a:spcAft>
              <a:defRPr/>
            </a:pPr>
            <a:r>
              <a:rPr smtClean="0">
                <a:solidFill>
                  <a:schemeClr val="bg1"/>
                </a:solidFill>
              </a:rPr>
              <a:t>Japan</a:t>
            </a:r>
            <a:endParaRPr>
              <a:solidFill>
                <a:schemeClr val="bg1"/>
              </a:solidFill>
            </a:endParaRPr>
          </a:p>
        </p:txBody>
      </p:sp>
      <p:pic>
        <p:nvPicPr>
          <p:cNvPr id="26627" name="Picture 4"/>
          <p:cNvPicPr>
            <a:picLocks noChangeAspect="1"/>
          </p:cNvPicPr>
          <p:nvPr/>
        </p:nvPicPr>
        <p:blipFill>
          <a:blip r:embed="rId2"/>
          <a:srcRect/>
          <a:stretch>
            <a:fillRect/>
          </a:stretch>
        </p:blipFill>
        <p:spPr bwMode="auto">
          <a:xfrm>
            <a:off x="6011863" y="1412875"/>
            <a:ext cx="2840037" cy="2122488"/>
          </a:xfrm>
          <a:prstGeom prst="rect">
            <a:avLst/>
          </a:prstGeom>
          <a:noFill/>
          <a:ln w="9525">
            <a:noFill/>
            <a:miter lim="800000"/>
            <a:headEnd/>
            <a:tailEnd/>
          </a:ln>
        </p:spPr>
      </p:pic>
      <p:pic>
        <p:nvPicPr>
          <p:cNvPr id="26628" name="Picture 5"/>
          <p:cNvPicPr>
            <a:picLocks noChangeAspect="1"/>
          </p:cNvPicPr>
          <p:nvPr/>
        </p:nvPicPr>
        <p:blipFill>
          <a:blip r:embed="rId3"/>
          <a:srcRect/>
          <a:stretch>
            <a:fillRect/>
          </a:stretch>
        </p:blipFill>
        <p:spPr bwMode="auto">
          <a:xfrm>
            <a:off x="6072188" y="4292600"/>
            <a:ext cx="2840037" cy="1982788"/>
          </a:xfrm>
          <a:prstGeom prst="rect">
            <a:avLst/>
          </a:prstGeom>
          <a:noFill/>
          <a:ln w="9525">
            <a:noFill/>
            <a:miter lim="800000"/>
            <a:headEnd/>
            <a:tailEnd/>
          </a:ln>
        </p:spPr>
      </p:pic>
      <p:sp>
        <p:nvSpPr>
          <p:cNvPr id="26629" name="TextBox 6"/>
          <p:cNvSpPr txBox="1">
            <a:spLocks noChangeArrowheads="1"/>
          </p:cNvSpPr>
          <p:nvPr/>
        </p:nvSpPr>
        <p:spPr bwMode="auto">
          <a:xfrm>
            <a:off x="6011863" y="3535363"/>
            <a:ext cx="2900362" cy="369887"/>
          </a:xfrm>
          <a:prstGeom prst="rect">
            <a:avLst/>
          </a:prstGeom>
          <a:noFill/>
          <a:ln w="9525">
            <a:noFill/>
            <a:miter lim="800000"/>
            <a:headEnd/>
            <a:tailEnd/>
          </a:ln>
        </p:spPr>
        <p:txBody>
          <a:bodyPr>
            <a:spAutoFit/>
          </a:bodyPr>
          <a:lstStyle/>
          <a:p>
            <a:pPr algn="ctr"/>
            <a:r>
              <a:rPr lang="en-US">
                <a:solidFill>
                  <a:schemeClr val="bg1"/>
                </a:solidFill>
              </a:rPr>
              <a:t>Great Depression. </a:t>
            </a:r>
          </a:p>
        </p:txBody>
      </p:sp>
      <p:sp>
        <p:nvSpPr>
          <p:cNvPr id="26630" name="Rectangle 7"/>
          <p:cNvSpPr>
            <a:spLocks noChangeArrowheads="1"/>
          </p:cNvSpPr>
          <p:nvPr/>
        </p:nvSpPr>
        <p:spPr bwMode="auto">
          <a:xfrm>
            <a:off x="6659563" y="6275388"/>
            <a:ext cx="1878012" cy="369887"/>
          </a:xfrm>
          <a:prstGeom prst="rect">
            <a:avLst/>
          </a:prstGeom>
          <a:noFill/>
          <a:ln w="9525">
            <a:noFill/>
            <a:miter lim="800000"/>
            <a:headEnd/>
            <a:tailEnd/>
          </a:ln>
        </p:spPr>
        <p:txBody>
          <a:bodyPr wrap="none">
            <a:spAutoFit/>
          </a:bodyPr>
          <a:lstStyle/>
          <a:p>
            <a:r>
              <a:rPr lang="en-US">
                <a:solidFill>
                  <a:schemeClr val="bg1"/>
                </a:solidFill>
              </a:rPr>
              <a:t>Versailles Treaty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a:xfrm>
            <a:off x="179388" y="1052513"/>
            <a:ext cx="4968875" cy="5157787"/>
          </a:xfrm>
        </p:spPr>
        <p:txBody>
          <a:bodyPr/>
          <a:lstStyle/>
          <a:p>
            <a:r>
              <a:rPr lang="en-US" sz="1800" smtClean="0">
                <a:solidFill>
                  <a:schemeClr val="bg1"/>
                </a:solidFill>
              </a:rPr>
              <a:t>The start of WW2 began with Japan conquering French Indo-China . In response to that America set a trade embargo on Japan which lead to the bombing of Pearl Harbor. And the entering of America into World War 2. At the end of the war Japanese economy was ruined and Hiroshima and Nagasaki were spots of nuclear blasts. From a great giant country ,Japan was crushed to rubble. But after World War Japan started to slowly grow and then started to manufacture at an rapid rate. Eventually their economy recovered and they became part of the Asian Tiger. And also today Japan is one of the greatest manufactures' and it is the home to many intellectuals. </a:t>
            </a:r>
          </a:p>
          <a:p>
            <a:endParaRPr lang="en-US" sz="1600" smtClean="0">
              <a:solidFill>
                <a:schemeClr val="bg1"/>
              </a:solidFill>
            </a:endParaRPr>
          </a:p>
        </p:txBody>
      </p:sp>
      <p:sp>
        <p:nvSpPr>
          <p:cNvPr id="2" name="Title 1"/>
          <p:cNvSpPr>
            <a:spLocks noGrp="1"/>
          </p:cNvSpPr>
          <p:nvPr>
            <p:ph type="title"/>
          </p:nvPr>
        </p:nvSpPr>
        <p:spPr>
          <a:xfrm>
            <a:off x="323528" y="0"/>
            <a:ext cx="8229600" cy="1143000"/>
          </a:xfrm>
        </p:spPr>
        <p:txBody>
          <a:bodyPr/>
          <a:lstStyle/>
          <a:p>
            <a:pPr algn="ctr" fontAlgn="auto">
              <a:spcAft>
                <a:spcPts val="0"/>
              </a:spcAft>
              <a:defRPr/>
            </a:pPr>
            <a:r>
              <a:rPr smtClean="0">
                <a:solidFill>
                  <a:schemeClr val="bg1"/>
                </a:solidFill>
              </a:rPr>
              <a:t>Japan</a:t>
            </a:r>
            <a:endParaRPr>
              <a:solidFill>
                <a:schemeClr val="bg1"/>
              </a:solidFill>
            </a:endParaRPr>
          </a:p>
        </p:txBody>
      </p:sp>
      <p:pic>
        <p:nvPicPr>
          <p:cNvPr id="27651" name="Picture 3"/>
          <p:cNvPicPr>
            <a:picLocks noChangeAspect="1"/>
          </p:cNvPicPr>
          <p:nvPr/>
        </p:nvPicPr>
        <p:blipFill>
          <a:blip r:embed="rId2"/>
          <a:srcRect/>
          <a:stretch>
            <a:fillRect/>
          </a:stretch>
        </p:blipFill>
        <p:spPr bwMode="auto">
          <a:xfrm>
            <a:off x="5678488" y="476250"/>
            <a:ext cx="3492500" cy="3168650"/>
          </a:xfrm>
          <a:prstGeom prst="rect">
            <a:avLst/>
          </a:prstGeom>
          <a:noFill/>
          <a:ln w="9525">
            <a:noFill/>
            <a:miter lim="800000"/>
            <a:headEnd/>
            <a:tailEnd/>
          </a:ln>
        </p:spPr>
      </p:pic>
      <p:pic>
        <p:nvPicPr>
          <p:cNvPr id="27652" name="Picture 4"/>
          <p:cNvPicPr>
            <a:picLocks noChangeAspect="1"/>
          </p:cNvPicPr>
          <p:nvPr/>
        </p:nvPicPr>
        <p:blipFill>
          <a:blip r:embed="rId3"/>
          <a:srcRect/>
          <a:stretch>
            <a:fillRect/>
          </a:stretch>
        </p:blipFill>
        <p:spPr bwMode="auto">
          <a:xfrm>
            <a:off x="5678488" y="4005263"/>
            <a:ext cx="3048000" cy="2224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163"/>
            <a:ext cx="5770563" cy="4389437"/>
          </a:xfrm>
        </p:spPr>
        <p:txBody>
          <a:bodyPr>
            <a:normAutofit/>
          </a:bodyPr>
          <a:lstStyle/>
          <a:p>
            <a:pPr>
              <a:lnSpc>
                <a:spcPct val="80000"/>
              </a:lnSpc>
              <a:buClr>
                <a:srgbClr val="E7BC29"/>
              </a:buClr>
            </a:pPr>
            <a:r>
              <a:rPr lang="en-US" sz="2000" smtClean="0">
                <a:solidFill>
                  <a:schemeClr val="bg1"/>
                </a:solidFill>
              </a:rPr>
              <a:t>During World War 1 and 2 Iran did not play much of a role in fighting the wars. During this time western influence was coming from the western world. Reza Shah was supported because he allowed a lot of American investment in the country. Many people liked westernization because women did not have to wear  veils and was given more rights. But before he could make big changes, Ayatollah Khomeini took power and stop westernization and he removed American and foreign investment, removed rights given by Reza Shah. And Saddam Hussem from Iraq saw this revolution as an opportunity to increase Iraq's wealth so he started the Iran -Iraq War. Which ended in a stalemate. So Iran become considerably backward and ruled as fanatic Muslims </a:t>
            </a:r>
          </a:p>
        </p:txBody>
      </p:sp>
      <p:sp>
        <p:nvSpPr>
          <p:cNvPr id="5" name="Title 1"/>
          <p:cNvSpPr>
            <a:spLocks noGrp="1"/>
          </p:cNvSpPr>
          <p:nvPr>
            <p:ph type="title"/>
          </p:nvPr>
        </p:nvSpPr>
        <p:spPr>
          <a:xfrm>
            <a:off x="374650" y="0"/>
            <a:ext cx="8229600" cy="1143000"/>
          </a:xfrm>
        </p:spPr>
        <p:txBody>
          <a:bodyPr/>
          <a:lstStyle/>
          <a:p>
            <a:pPr algn="ctr" fontAlgn="auto">
              <a:spcAft>
                <a:spcPts val="0"/>
              </a:spcAft>
              <a:defRPr/>
            </a:pPr>
            <a:r>
              <a:rPr smtClean="0">
                <a:solidFill>
                  <a:schemeClr val="bg1"/>
                </a:solidFill>
              </a:rPr>
              <a:t>Iran</a:t>
            </a:r>
          </a:p>
        </p:txBody>
      </p:sp>
      <p:pic>
        <p:nvPicPr>
          <p:cNvPr id="28675" name="Picture 3" descr="Reza_Shah_Pahlavi.jpg"/>
          <p:cNvPicPr>
            <a:picLocks noChangeAspect="1"/>
          </p:cNvPicPr>
          <p:nvPr/>
        </p:nvPicPr>
        <p:blipFill>
          <a:blip r:embed="rId2"/>
          <a:srcRect/>
          <a:stretch>
            <a:fillRect/>
          </a:stretch>
        </p:blipFill>
        <p:spPr bwMode="auto">
          <a:xfrm>
            <a:off x="6659563" y="404813"/>
            <a:ext cx="1857375" cy="2971800"/>
          </a:xfrm>
          <a:prstGeom prst="rect">
            <a:avLst/>
          </a:prstGeom>
          <a:noFill/>
          <a:ln w="9525">
            <a:noFill/>
            <a:miter lim="800000"/>
            <a:headEnd/>
            <a:tailEnd/>
          </a:ln>
        </p:spPr>
      </p:pic>
      <p:pic>
        <p:nvPicPr>
          <p:cNvPr id="28676" name="Picture 4" descr="jomeini.jpg"/>
          <p:cNvPicPr>
            <a:picLocks noChangeAspect="1"/>
          </p:cNvPicPr>
          <p:nvPr/>
        </p:nvPicPr>
        <p:blipFill>
          <a:blip r:embed="rId3"/>
          <a:srcRect/>
          <a:stretch>
            <a:fillRect/>
          </a:stretch>
        </p:blipFill>
        <p:spPr bwMode="auto">
          <a:xfrm>
            <a:off x="6588125" y="3716338"/>
            <a:ext cx="2016125" cy="252095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68413"/>
            <a:ext cx="4284663" cy="5589587"/>
          </a:xfrm>
        </p:spPr>
        <p:txBody>
          <a:bodyPr>
            <a:normAutofit/>
          </a:bodyPr>
          <a:lstStyle/>
          <a:p>
            <a:pPr>
              <a:lnSpc>
                <a:spcPct val="80000"/>
              </a:lnSpc>
              <a:buClr>
                <a:srgbClr val="E7BC29"/>
              </a:buClr>
            </a:pPr>
            <a:r>
              <a:rPr lang="en-US" sz="2400" smtClean="0">
                <a:solidFill>
                  <a:schemeClr val="bg1"/>
                </a:solidFill>
              </a:rPr>
              <a:t>Korea was in control of China for many years. But after several attacks from Japan, China was forced to give Korea to the discretion of Japan. Korea was liberated after World War 2. But was divided into 2: one part under Soviet influence and the other part under American influence. Both set up leaders to rule after they left. In Soviet controlled North Korea Kim Il Sung and in America controlled South Korea Singmen Rhee. Both were very harsh dictators. </a:t>
            </a:r>
          </a:p>
        </p:txBody>
      </p:sp>
      <p:sp>
        <p:nvSpPr>
          <p:cNvPr id="41985" name="Title 1"/>
          <p:cNvSpPr>
            <a:spLocks noGrp="1"/>
          </p:cNvSpPr>
          <p:nvPr>
            <p:ph type="title"/>
          </p:nvPr>
        </p:nvSpPr>
        <p:spPr>
          <a:xfrm>
            <a:off x="374848" y="-522312"/>
            <a:ext cx="8229600" cy="1143000"/>
          </a:xfrm>
        </p:spPr>
        <p:txBody>
          <a:bodyPr/>
          <a:lstStyle/>
          <a:p>
            <a:pPr algn="ctr" fontAlgn="auto">
              <a:spcAft>
                <a:spcPts val="0"/>
              </a:spcAft>
              <a:defRPr/>
            </a:pPr>
            <a:r>
              <a:rPr smtClean="0">
                <a:solidFill>
                  <a:schemeClr val="bg1"/>
                </a:solidFill>
              </a:rPr>
              <a:t>Korea</a:t>
            </a:r>
          </a:p>
        </p:txBody>
      </p:sp>
      <p:pic>
        <p:nvPicPr>
          <p:cNvPr id="29699" name="Picture 11" descr="syngman-rhee-2.jpg"/>
          <p:cNvPicPr>
            <a:picLocks noChangeAspect="1"/>
          </p:cNvPicPr>
          <p:nvPr/>
        </p:nvPicPr>
        <p:blipFill>
          <a:blip r:embed="rId2"/>
          <a:srcRect/>
          <a:stretch>
            <a:fillRect/>
          </a:stretch>
        </p:blipFill>
        <p:spPr bwMode="auto">
          <a:xfrm>
            <a:off x="5580063" y="836613"/>
            <a:ext cx="2160587" cy="2592387"/>
          </a:xfrm>
          <a:prstGeom prst="rect">
            <a:avLst/>
          </a:prstGeom>
          <a:noFill/>
          <a:ln w="9525">
            <a:noFill/>
            <a:miter lim="800000"/>
            <a:headEnd/>
            <a:tailEnd/>
          </a:ln>
        </p:spPr>
      </p:pic>
      <p:pic>
        <p:nvPicPr>
          <p:cNvPr id="29700" name="Picture 12" descr="Kim Il Sung.jpg"/>
          <p:cNvPicPr>
            <a:picLocks noChangeAspect="1"/>
          </p:cNvPicPr>
          <p:nvPr/>
        </p:nvPicPr>
        <p:blipFill>
          <a:blip r:embed="rId3"/>
          <a:srcRect/>
          <a:stretch>
            <a:fillRect/>
          </a:stretch>
        </p:blipFill>
        <p:spPr bwMode="auto">
          <a:xfrm>
            <a:off x="5580063" y="3933825"/>
            <a:ext cx="2160587" cy="2492375"/>
          </a:xfrm>
          <a:prstGeom prst="rect">
            <a:avLst/>
          </a:prstGeom>
          <a:noFill/>
          <a:ln w="9525">
            <a:noFill/>
            <a:miter lim="800000"/>
            <a:headEnd/>
            <a:tailEnd/>
          </a:ln>
        </p:spPr>
      </p:pic>
      <p:sp>
        <p:nvSpPr>
          <p:cNvPr id="29701" name="Rectangle 13"/>
          <p:cNvSpPr>
            <a:spLocks noChangeArrowheads="1"/>
          </p:cNvSpPr>
          <p:nvPr/>
        </p:nvSpPr>
        <p:spPr bwMode="auto">
          <a:xfrm>
            <a:off x="5805488" y="3563938"/>
            <a:ext cx="1709737" cy="369887"/>
          </a:xfrm>
          <a:prstGeom prst="rect">
            <a:avLst/>
          </a:prstGeom>
          <a:noFill/>
          <a:ln w="9525">
            <a:noFill/>
            <a:miter lim="800000"/>
            <a:headEnd/>
            <a:tailEnd/>
          </a:ln>
        </p:spPr>
        <p:txBody>
          <a:bodyPr wrap="none">
            <a:spAutoFit/>
          </a:bodyPr>
          <a:lstStyle/>
          <a:p>
            <a:r>
              <a:rPr lang="en-US">
                <a:solidFill>
                  <a:schemeClr val="bg1"/>
                </a:solidFill>
              </a:rPr>
              <a:t>Singmen Rhee</a:t>
            </a:r>
          </a:p>
        </p:txBody>
      </p:sp>
      <p:sp>
        <p:nvSpPr>
          <p:cNvPr id="29702" name="TextBox 14"/>
          <p:cNvSpPr txBox="1">
            <a:spLocks noChangeArrowheads="1"/>
          </p:cNvSpPr>
          <p:nvPr/>
        </p:nvSpPr>
        <p:spPr bwMode="auto">
          <a:xfrm>
            <a:off x="5580063" y="6524625"/>
            <a:ext cx="2160587" cy="369888"/>
          </a:xfrm>
          <a:prstGeom prst="rect">
            <a:avLst/>
          </a:prstGeom>
          <a:noFill/>
          <a:ln w="9525">
            <a:noFill/>
            <a:miter lim="800000"/>
            <a:headEnd/>
            <a:tailEnd/>
          </a:ln>
        </p:spPr>
        <p:txBody>
          <a:bodyPr>
            <a:spAutoFit/>
          </a:bodyPr>
          <a:lstStyle/>
          <a:p>
            <a:pPr algn="ctr"/>
            <a:r>
              <a:rPr lang="en-US">
                <a:solidFill>
                  <a:schemeClr val="bg1"/>
                </a:solidFill>
              </a:rPr>
              <a:t>Kim Il Sung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1"/>
          </p:nvPr>
        </p:nvSpPr>
        <p:spPr>
          <a:xfrm>
            <a:off x="250825" y="836613"/>
            <a:ext cx="4826000" cy="5722937"/>
          </a:xfrm>
        </p:spPr>
        <p:txBody>
          <a:bodyPr/>
          <a:lstStyle/>
          <a:p>
            <a:pPr>
              <a:buNone/>
            </a:pPr>
            <a:r>
              <a:rPr lang="en-US" sz="2400" dirty="0" smtClean="0">
                <a:solidFill>
                  <a:schemeClr val="bg1"/>
                </a:solidFill>
              </a:rPr>
              <a:t> </a:t>
            </a:r>
            <a:r>
              <a:rPr lang="en-US" sz="2400" dirty="0" smtClean="0">
                <a:solidFill>
                  <a:schemeClr val="bg1"/>
                </a:solidFill>
              </a:rPr>
              <a:t> </a:t>
            </a:r>
            <a:r>
              <a:rPr lang="en-US" sz="2400" dirty="0" smtClean="0">
                <a:solidFill>
                  <a:schemeClr val="bg1"/>
                </a:solidFill>
              </a:rPr>
              <a:t> </a:t>
            </a:r>
            <a:r>
              <a:rPr lang="en-US" sz="2400" dirty="0" smtClean="0">
                <a:solidFill>
                  <a:schemeClr val="bg1"/>
                </a:solidFill>
              </a:rPr>
              <a:t>Cold War </a:t>
            </a:r>
            <a:r>
              <a:rPr lang="en-US" sz="2400" dirty="0" smtClean="0">
                <a:solidFill>
                  <a:schemeClr val="bg1"/>
                </a:solidFill>
              </a:rPr>
              <a:t> tensions increased dramatically after World War 2. North Korea was </a:t>
            </a:r>
            <a:r>
              <a:rPr lang="en-US" sz="2400" dirty="0" smtClean="0">
                <a:solidFill>
                  <a:schemeClr val="bg1"/>
                </a:solidFill>
              </a:rPr>
              <a:t>supported </a:t>
            </a:r>
            <a:r>
              <a:rPr lang="en-US" sz="2400" dirty="0" smtClean="0">
                <a:solidFill>
                  <a:schemeClr val="bg1"/>
                </a:solidFill>
              </a:rPr>
              <a:t>by China and </a:t>
            </a:r>
            <a:r>
              <a:rPr lang="en-US" sz="2400" dirty="0" smtClean="0">
                <a:solidFill>
                  <a:schemeClr val="bg1"/>
                </a:solidFill>
              </a:rPr>
              <a:t>became communist. Tensions increased so much that the North Koreans declared war on South Korea. North Korea was assisted by Mao’s </a:t>
            </a:r>
            <a:r>
              <a:rPr lang="en-US" sz="2400" dirty="0" smtClean="0">
                <a:solidFill>
                  <a:schemeClr val="bg1"/>
                </a:solidFill>
              </a:rPr>
              <a:t>Red Army </a:t>
            </a:r>
            <a:r>
              <a:rPr lang="en-US" sz="2400" dirty="0" smtClean="0">
                <a:solidFill>
                  <a:schemeClr val="bg1"/>
                </a:solidFill>
              </a:rPr>
              <a:t>while South Korea was assisted by Douglas MacArthur’s army. Eventually the war ended in a stalemate and Korea was divided in 2 countries. </a:t>
            </a:r>
          </a:p>
          <a:p>
            <a:endParaRPr lang="en-US" sz="2000" dirty="0" smtClean="0">
              <a:solidFill>
                <a:schemeClr val="bg1"/>
              </a:solidFill>
            </a:endParaRPr>
          </a:p>
        </p:txBody>
      </p:sp>
      <p:sp>
        <p:nvSpPr>
          <p:cNvPr id="2" name="Title 1"/>
          <p:cNvSpPr>
            <a:spLocks noGrp="1"/>
          </p:cNvSpPr>
          <p:nvPr>
            <p:ph type="title"/>
          </p:nvPr>
        </p:nvSpPr>
        <p:spPr>
          <a:xfrm>
            <a:off x="-31643" y="-450304"/>
            <a:ext cx="9175643" cy="1143000"/>
          </a:xfrm>
        </p:spPr>
        <p:txBody>
          <a:bodyPr/>
          <a:lstStyle/>
          <a:p>
            <a:pPr algn="ctr" fontAlgn="auto">
              <a:spcAft>
                <a:spcPts val="0"/>
              </a:spcAft>
              <a:defRPr/>
            </a:pPr>
            <a:r>
              <a:rPr smtClean="0">
                <a:solidFill>
                  <a:schemeClr val="bg1"/>
                </a:solidFill>
              </a:rPr>
              <a:t>Korea</a:t>
            </a:r>
            <a:endParaRPr>
              <a:solidFill>
                <a:schemeClr val="bg1"/>
              </a:solidFill>
            </a:endParaRPr>
          </a:p>
        </p:txBody>
      </p:sp>
      <p:pic>
        <p:nvPicPr>
          <p:cNvPr id="30723" name="Picture 3" descr="Mcarthur.jpg"/>
          <p:cNvPicPr>
            <a:picLocks noChangeAspect="1"/>
          </p:cNvPicPr>
          <p:nvPr/>
        </p:nvPicPr>
        <p:blipFill>
          <a:blip r:embed="rId2"/>
          <a:srcRect/>
          <a:stretch>
            <a:fillRect/>
          </a:stretch>
        </p:blipFill>
        <p:spPr bwMode="auto">
          <a:xfrm>
            <a:off x="5724525" y="830263"/>
            <a:ext cx="2232025" cy="2616200"/>
          </a:xfrm>
          <a:prstGeom prst="rect">
            <a:avLst/>
          </a:prstGeom>
          <a:noFill/>
          <a:ln w="9525">
            <a:noFill/>
            <a:miter lim="800000"/>
            <a:headEnd/>
            <a:tailEnd/>
          </a:ln>
        </p:spPr>
      </p:pic>
      <p:pic>
        <p:nvPicPr>
          <p:cNvPr id="30724" name="Picture 6" descr="mao-zedong-66843.jpg"/>
          <p:cNvPicPr>
            <a:picLocks noChangeAspect="1"/>
          </p:cNvPicPr>
          <p:nvPr/>
        </p:nvPicPr>
        <p:blipFill>
          <a:blip r:embed="rId3"/>
          <a:srcRect/>
          <a:stretch>
            <a:fillRect/>
          </a:stretch>
        </p:blipFill>
        <p:spPr bwMode="auto">
          <a:xfrm>
            <a:off x="5729288" y="3881438"/>
            <a:ext cx="2235200" cy="2493962"/>
          </a:xfrm>
          <a:prstGeom prst="rect">
            <a:avLst/>
          </a:prstGeom>
          <a:noFill/>
          <a:ln w="9525">
            <a:noFill/>
            <a:miter lim="800000"/>
            <a:headEnd/>
            <a:tailEnd/>
          </a:ln>
        </p:spPr>
      </p:pic>
      <p:sp>
        <p:nvSpPr>
          <p:cNvPr id="30725" name="TextBox 7"/>
          <p:cNvSpPr txBox="1">
            <a:spLocks noChangeArrowheads="1"/>
          </p:cNvSpPr>
          <p:nvPr/>
        </p:nvSpPr>
        <p:spPr bwMode="auto">
          <a:xfrm>
            <a:off x="5800725" y="3500438"/>
            <a:ext cx="2239963" cy="368300"/>
          </a:xfrm>
          <a:prstGeom prst="rect">
            <a:avLst/>
          </a:prstGeom>
          <a:noFill/>
          <a:ln w="9525">
            <a:noFill/>
            <a:miter lim="800000"/>
            <a:headEnd/>
            <a:tailEnd/>
          </a:ln>
        </p:spPr>
        <p:txBody>
          <a:bodyPr>
            <a:spAutoFit/>
          </a:bodyPr>
          <a:lstStyle/>
          <a:p>
            <a:r>
              <a:rPr lang="en-US" dirty="0">
                <a:solidFill>
                  <a:schemeClr val="bg1"/>
                </a:solidFill>
              </a:rPr>
              <a:t>Douglas MacArthur</a:t>
            </a:r>
          </a:p>
        </p:txBody>
      </p:sp>
      <p:sp>
        <p:nvSpPr>
          <p:cNvPr id="30726" name="TextBox 9"/>
          <p:cNvSpPr txBox="1">
            <a:spLocks noChangeArrowheads="1"/>
          </p:cNvSpPr>
          <p:nvPr/>
        </p:nvSpPr>
        <p:spPr bwMode="auto">
          <a:xfrm>
            <a:off x="5751513" y="6375400"/>
            <a:ext cx="2154237" cy="368300"/>
          </a:xfrm>
          <a:prstGeom prst="rect">
            <a:avLst/>
          </a:prstGeom>
          <a:noFill/>
          <a:ln w="9525">
            <a:noFill/>
            <a:miter lim="800000"/>
            <a:headEnd/>
            <a:tailEnd/>
          </a:ln>
        </p:spPr>
        <p:txBody>
          <a:bodyPr>
            <a:spAutoFit/>
          </a:bodyPr>
          <a:lstStyle/>
          <a:p>
            <a:pPr algn="ctr"/>
            <a:r>
              <a:rPr lang="en-US">
                <a:solidFill>
                  <a:schemeClr val="bg1"/>
                </a:solidFill>
              </a:rPr>
              <a:t>Mao Zedong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36912"/>
            <a:ext cx="8229600" cy="1143000"/>
          </a:xfrm>
        </p:spPr>
        <p:txBody>
          <a:bodyPr/>
          <a:lstStyle/>
          <a:p>
            <a:pPr algn="ctr" fontAlgn="auto">
              <a:spcAft>
                <a:spcPts val="0"/>
              </a:spcAft>
              <a:defRPr/>
            </a:pPr>
            <a:r>
              <a:rPr smtClean="0">
                <a:solidFill>
                  <a:schemeClr val="bg1"/>
                </a:solidFill>
              </a:rPr>
              <a:t>The End</a:t>
            </a:r>
            <a:endParaRPr>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428625" y="2143125"/>
            <a:ext cx="3638550" cy="4389438"/>
          </a:xfrm>
        </p:spPr>
        <p:txBody>
          <a:bodyPr>
            <a:normAutofit lnSpcReduction="10000"/>
          </a:bodyPr>
          <a:lstStyle/>
          <a:p>
            <a:pPr marL="274320" indent="-274320" fontAlgn="auto">
              <a:spcAft>
                <a:spcPts val="0"/>
              </a:spcAft>
              <a:buFont typeface="Wingdings 2"/>
              <a:buChar char=""/>
              <a:defRPr/>
            </a:pPr>
            <a:r>
              <a:rPr lang="en-US" sz="1800" dirty="0" smtClean="0">
                <a:solidFill>
                  <a:schemeClr val="bg1"/>
                </a:solidFill>
              </a:rPr>
              <a:t>More than 70 - 100 million military personnel, including 60 million Europeans, were mobilized in one of the largest wars in history</a:t>
            </a:r>
            <a:r>
              <a:rPr lang="en-US" sz="1800" baseline="30000" dirty="0" smtClean="0">
                <a:solidFill>
                  <a:schemeClr val="bg1"/>
                </a:solidFill>
              </a:rPr>
              <a:t>.</a:t>
            </a:r>
            <a:r>
              <a:rPr lang="en-US" sz="1800" dirty="0" smtClean="0">
                <a:solidFill>
                  <a:schemeClr val="bg1"/>
                </a:solidFill>
              </a:rPr>
              <a:t>  More than 9 million combatants were killed largely because of great technological advances in firepower without corresponding advances in mobility. It was the  deadliest conflict in world history, subsequently paving the way for  various political changes such as revolutions in the nations involved.</a:t>
            </a:r>
            <a:r>
              <a:rPr lang="en-US" sz="1800" baseline="30000" dirty="0" smtClean="0">
                <a:solidFill>
                  <a:schemeClr val="bg1"/>
                </a:solidFill>
                <a:hlinkClick r:id="rId2"/>
              </a:rPr>
              <a:t>[</a:t>
            </a:r>
            <a:endParaRPr lang="en-US" sz="1800" dirty="0" smtClean="0">
              <a:solidFill>
                <a:schemeClr val="bg1"/>
              </a:solidFill>
            </a:endParaRPr>
          </a:p>
        </p:txBody>
      </p:sp>
      <p:sp>
        <p:nvSpPr>
          <p:cNvPr id="22529" name="Title 1"/>
          <p:cNvSpPr>
            <a:spLocks noGrp="1"/>
          </p:cNvSpPr>
          <p:nvPr>
            <p:ph type="title"/>
          </p:nvPr>
        </p:nvSpPr>
        <p:spPr>
          <a:xfrm>
            <a:off x="714375" y="714375"/>
            <a:ext cx="8229600" cy="1143000"/>
          </a:xfrm>
        </p:spPr>
        <p:txBody>
          <a:bodyPr/>
          <a:lstStyle/>
          <a:p>
            <a:pPr fontAlgn="auto">
              <a:spcAft>
                <a:spcPts val="0"/>
              </a:spcAft>
              <a:defRPr/>
            </a:pPr>
            <a:r>
              <a:rPr smtClean="0">
                <a:solidFill>
                  <a:schemeClr val="bg1"/>
                </a:solidFill>
              </a:rPr>
              <a:t>What is World War I &amp; II?</a:t>
            </a:r>
          </a:p>
        </p:txBody>
      </p:sp>
      <p:pic>
        <p:nvPicPr>
          <p:cNvPr id="15363" name="Picture 1"/>
          <p:cNvPicPr>
            <a:picLocks noChangeAspect="1"/>
          </p:cNvPicPr>
          <p:nvPr/>
        </p:nvPicPr>
        <p:blipFill>
          <a:blip r:embed="rId3"/>
          <a:srcRect/>
          <a:stretch>
            <a:fillRect/>
          </a:stretch>
        </p:blipFill>
        <p:spPr bwMode="auto">
          <a:xfrm>
            <a:off x="4787900" y="1844675"/>
            <a:ext cx="3384550" cy="2368550"/>
          </a:xfrm>
          <a:prstGeom prst="rect">
            <a:avLst/>
          </a:prstGeom>
          <a:noFill/>
          <a:ln w="9525">
            <a:noFill/>
            <a:miter lim="800000"/>
            <a:headEnd/>
            <a:tailEnd/>
          </a:ln>
        </p:spPr>
      </p:pic>
      <p:pic>
        <p:nvPicPr>
          <p:cNvPr id="15364" name="Picture 2"/>
          <p:cNvPicPr>
            <a:picLocks noChangeAspect="1"/>
          </p:cNvPicPr>
          <p:nvPr/>
        </p:nvPicPr>
        <p:blipFill>
          <a:blip r:embed="rId4"/>
          <a:srcRect/>
          <a:stretch>
            <a:fillRect/>
          </a:stretch>
        </p:blipFill>
        <p:spPr bwMode="auto">
          <a:xfrm>
            <a:off x="4787900" y="4411663"/>
            <a:ext cx="3384550" cy="2112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457200" y="1773238"/>
            <a:ext cx="4402138" cy="4805362"/>
          </a:xfrm>
        </p:spPr>
        <p:txBody>
          <a:bodyPr>
            <a:normAutofit/>
          </a:bodyPr>
          <a:lstStyle/>
          <a:p>
            <a:pPr>
              <a:lnSpc>
                <a:spcPct val="90000"/>
              </a:lnSpc>
            </a:pPr>
            <a:r>
              <a:rPr lang="en-US" sz="2200" smtClean="0">
                <a:solidFill>
                  <a:schemeClr val="bg1"/>
                </a:solidFill>
              </a:rPr>
              <a:t>Asia was not directly involved except for a couple of nations, namely Japan &amp; Ottoman empire that took part in it. Both the wars were mainly fought on the European soil.</a:t>
            </a:r>
          </a:p>
          <a:p>
            <a:pPr>
              <a:lnSpc>
                <a:spcPct val="90000"/>
              </a:lnSpc>
            </a:pPr>
            <a:r>
              <a:rPr lang="en-US" sz="2200" smtClean="0">
                <a:solidFill>
                  <a:schemeClr val="bg1"/>
                </a:solidFill>
              </a:rPr>
              <a:t>During the first world war most of Asian nations were part of colonial rule and their citizens  fought in different fronts on behalf of the Colonial ruler. </a:t>
            </a:r>
          </a:p>
          <a:p>
            <a:pPr>
              <a:lnSpc>
                <a:spcPct val="90000"/>
              </a:lnSpc>
            </a:pPr>
            <a:r>
              <a:rPr lang="en-US" sz="2200" smtClean="0">
                <a:solidFill>
                  <a:schemeClr val="bg1"/>
                </a:solidFill>
              </a:rPr>
              <a:t>Most of the Asian colonial nations got their independence after the end of second world war.</a:t>
            </a:r>
          </a:p>
        </p:txBody>
      </p:sp>
      <p:sp>
        <p:nvSpPr>
          <p:cNvPr id="15361" name="Title 1"/>
          <p:cNvSpPr>
            <a:spLocks noGrp="1"/>
          </p:cNvSpPr>
          <p:nvPr>
            <p:ph type="title"/>
          </p:nvPr>
        </p:nvSpPr>
        <p:spPr>
          <a:xfrm>
            <a:off x="374848" y="0"/>
            <a:ext cx="8229600" cy="1219200"/>
          </a:xfrm>
        </p:spPr>
        <p:txBody>
          <a:bodyPr/>
          <a:lstStyle/>
          <a:p>
            <a:pPr algn="ctr" fontAlgn="auto">
              <a:spcAft>
                <a:spcPts val="0"/>
              </a:spcAft>
              <a:defRPr/>
            </a:pPr>
            <a:r>
              <a:rPr smtClean="0">
                <a:solidFill>
                  <a:schemeClr val="bg1"/>
                </a:solidFill>
              </a:rPr>
              <a:t>Introduction</a:t>
            </a:r>
          </a:p>
        </p:txBody>
      </p:sp>
      <p:pic>
        <p:nvPicPr>
          <p:cNvPr id="16387" name="Picture 1"/>
          <p:cNvPicPr>
            <a:picLocks noChangeAspect="1"/>
          </p:cNvPicPr>
          <p:nvPr/>
        </p:nvPicPr>
        <p:blipFill>
          <a:blip r:embed="rId2"/>
          <a:srcRect/>
          <a:stretch>
            <a:fillRect/>
          </a:stretch>
        </p:blipFill>
        <p:spPr bwMode="auto">
          <a:xfrm>
            <a:off x="6156325" y="692150"/>
            <a:ext cx="2519363" cy="2736850"/>
          </a:xfrm>
          <a:prstGeom prst="rect">
            <a:avLst/>
          </a:prstGeom>
          <a:noFill/>
          <a:ln w="9525">
            <a:noFill/>
            <a:miter lim="800000"/>
            <a:headEnd/>
            <a:tailEnd/>
          </a:ln>
        </p:spPr>
      </p:pic>
      <p:pic>
        <p:nvPicPr>
          <p:cNvPr id="16388" name="Picture 2"/>
          <p:cNvPicPr>
            <a:picLocks noChangeAspect="1"/>
          </p:cNvPicPr>
          <p:nvPr/>
        </p:nvPicPr>
        <p:blipFill>
          <a:blip r:embed="rId3"/>
          <a:srcRect/>
          <a:stretch>
            <a:fillRect/>
          </a:stretch>
        </p:blipFill>
        <p:spPr bwMode="auto">
          <a:xfrm>
            <a:off x="5219700" y="3644900"/>
            <a:ext cx="3600450" cy="266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n-US" b="1" u="sng" dirty="0" smtClean="0">
                <a:solidFill>
                  <a:srgbClr val="180ACC"/>
                </a:solidFill>
              </a:rPr>
              <a:t>Middle East</a:t>
            </a:r>
          </a:p>
          <a:p>
            <a:pPr marL="274320" indent="-274320" fontAlgn="auto">
              <a:spcAft>
                <a:spcPts val="0"/>
              </a:spcAft>
              <a:buFont typeface="Wingdings 2"/>
              <a:buChar char=""/>
              <a:defRPr/>
            </a:pPr>
            <a:r>
              <a:rPr lang="en-US" b="1" u="sng" dirty="0" smtClean="0">
                <a:solidFill>
                  <a:srgbClr val="180ACC"/>
                </a:solidFill>
                <a:hlinkClick r:id="rId2" action="ppaction://hlinksldjump"/>
              </a:rPr>
              <a:t>Vietnam</a:t>
            </a:r>
            <a:endParaRPr lang="en-US" b="1" u="sng" dirty="0" smtClean="0">
              <a:solidFill>
                <a:srgbClr val="180ACC"/>
              </a:solidFill>
            </a:endParaRPr>
          </a:p>
          <a:p>
            <a:pPr marL="274320" indent="-274320" fontAlgn="auto">
              <a:spcAft>
                <a:spcPts val="0"/>
              </a:spcAft>
              <a:buFont typeface="Wingdings 2"/>
              <a:buChar char=""/>
              <a:defRPr/>
            </a:pPr>
            <a:r>
              <a:rPr lang="en-US" b="1" u="sng" dirty="0" smtClean="0">
                <a:solidFill>
                  <a:srgbClr val="180ACC"/>
                </a:solidFill>
              </a:rPr>
              <a:t>India</a:t>
            </a:r>
          </a:p>
          <a:p>
            <a:pPr marL="274320" indent="-274320" fontAlgn="auto">
              <a:spcAft>
                <a:spcPts val="0"/>
              </a:spcAft>
              <a:buFont typeface="Wingdings 2"/>
              <a:buChar char=""/>
              <a:defRPr/>
            </a:pPr>
            <a:r>
              <a:rPr lang="en-US" b="1" u="sng" dirty="0" smtClean="0">
                <a:solidFill>
                  <a:srgbClr val="180ACC"/>
                </a:solidFill>
                <a:hlinkClick r:id="rId3" action="ppaction://hlinksldjump"/>
              </a:rPr>
              <a:t>China</a:t>
            </a:r>
            <a:endParaRPr lang="en-US" b="1" u="sng" dirty="0" smtClean="0">
              <a:solidFill>
                <a:srgbClr val="180ACC"/>
              </a:solidFill>
            </a:endParaRPr>
          </a:p>
          <a:p>
            <a:pPr marL="274320" indent="-274320" fontAlgn="auto">
              <a:spcAft>
                <a:spcPts val="0"/>
              </a:spcAft>
              <a:buFont typeface="Wingdings 2"/>
              <a:buChar char=""/>
              <a:defRPr/>
            </a:pPr>
            <a:r>
              <a:rPr lang="en-US" b="1" u="sng" dirty="0" smtClean="0">
                <a:solidFill>
                  <a:srgbClr val="180ACC"/>
                </a:solidFill>
                <a:hlinkClick r:id="rId4" action="ppaction://hlinksldjump"/>
              </a:rPr>
              <a:t>Japan</a:t>
            </a:r>
            <a:r>
              <a:rPr lang="en-US" b="1" u="sng" dirty="0" smtClean="0">
                <a:solidFill>
                  <a:schemeClr val="bg1"/>
                </a:solidFill>
              </a:rPr>
              <a:t> </a:t>
            </a:r>
          </a:p>
          <a:p>
            <a:pPr marL="274320" indent="-274320" fontAlgn="auto">
              <a:spcAft>
                <a:spcPts val="0"/>
              </a:spcAft>
              <a:buFont typeface="Wingdings 2"/>
              <a:buChar char=""/>
              <a:defRPr/>
            </a:pPr>
            <a:r>
              <a:rPr lang="en-US" b="1" u="sng" dirty="0" smtClean="0">
                <a:solidFill>
                  <a:srgbClr val="180ACC"/>
                </a:solidFill>
              </a:rPr>
              <a:t>Korea</a:t>
            </a:r>
          </a:p>
          <a:p>
            <a:pPr marL="0" indent="0" fontAlgn="auto">
              <a:spcAft>
                <a:spcPts val="0"/>
              </a:spcAft>
              <a:buFont typeface="Wingdings 2"/>
              <a:buNone/>
              <a:defRPr/>
            </a:pPr>
            <a:endParaRPr lang="en-US" b="1" u="sng" dirty="0" smtClean="0">
              <a:solidFill>
                <a:srgbClr val="180ACC"/>
              </a:solidFill>
            </a:endParaRPr>
          </a:p>
        </p:txBody>
      </p:sp>
      <p:sp>
        <p:nvSpPr>
          <p:cNvPr id="2" name="Title 1"/>
          <p:cNvSpPr>
            <a:spLocks noGrp="1"/>
          </p:cNvSpPr>
          <p:nvPr>
            <p:ph type="title"/>
          </p:nvPr>
        </p:nvSpPr>
        <p:spPr/>
        <p:txBody>
          <a:bodyPr>
            <a:normAutofit fontScale="90000"/>
          </a:bodyPr>
          <a:lstStyle/>
          <a:p>
            <a:pPr fontAlgn="auto">
              <a:spcAft>
                <a:spcPts val="0"/>
              </a:spcAft>
              <a:defRPr/>
            </a:pPr>
            <a:r>
              <a:rPr smtClean="0"/>
              <a:t>Countries  Impacted by the World Wars</a:t>
            </a: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p:cNvSpPr>
          <p:nvPr>
            <p:ph idx="1"/>
          </p:nvPr>
        </p:nvSpPr>
        <p:spPr>
          <a:xfrm>
            <a:off x="250825" y="1196975"/>
            <a:ext cx="4259263" cy="5327650"/>
          </a:xfrm>
        </p:spPr>
        <p:txBody>
          <a:bodyPr>
            <a:normAutofit/>
          </a:bodyPr>
          <a:lstStyle/>
          <a:p>
            <a:pPr>
              <a:lnSpc>
                <a:spcPct val="90000"/>
              </a:lnSpc>
            </a:pPr>
            <a:r>
              <a:rPr lang="en-US" sz="1800" smtClean="0">
                <a:solidFill>
                  <a:schemeClr val="bg1"/>
                </a:solidFill>
              </a:rPr>
              <a:t>All the nations in the Middle East today were created due to World War I &amp; II. </a:t>
            </a:r>
          </a:p>
          <a:p>
            <a:pPr>
              <a:lnSpc>
                <a:spcPct val="90000"/>
              </a:lnSpc>
            </a:pPr>
            <a:r>
              <a:rPr lang="en-US" sz="1800" smtClean="0">
                <a:solidFill>
                  <a:schemeClr val="bg1"/>
                </a:solidFill>
              </a:rPr>
              <a:t>The Ottomans were pushed back into Turkey, Palestine became a British territory. Germany used the Ottoman Empire  to try to start a fight against the British and French Empires in muslin countries,  particularly in Afghanistan. </a:t>
            </a:r>
          </a:p>
          <a:p>
            <a:pPr>
              <a:lnSpc>
                <a:spcPct val="90000"/>
              </a:lnSpc>
            </a:pPr>
            <a:endParaRPr lang="en-US" sz="1800" smtClean="0">
              <a:solidFill>
                <a:schemeClr val="bg1"/>
              </a:solidFill>
            </a:endParaRPr>
          </a:p>
          <a:p>
            <a:pPr>
              <a:lnSpc>
                <a:spcPct val="90000"/>
              </a:lnSpc>
            </a:pPr>
            <a:r>
              <a:rPr lang="en-US" sz="1800" smtClean="0">
                <a:solidFill>
                  <a:schemeClr val="bg1"/>
                </a:solidFill>
              </a:rPr>
              <a:t>With the fall of the Ottoman Empire, all that territory became new countries. The problems in Iraq today are due in part to how the UK divided these territories along map lines instead of tribal lines, so you have Sunni, Shia and Kurds mixed in one country for example. </a:t>
            </a:r>
          </a:p>
          <a:p>
            <a:pPr>
              <a:lnSpc>
                <a:spcPct val="90000"/>
              </a:lnSpc>
            </a:pPr>
            <a:endParaRPr lang="en-US" sz="2200" smtClean="0">
              <a:solidFill>
                <a:schemeClr val="bg1"/>
              </a:solidFill>
            </a:endParaRPr>
          </a:p>
          <a:p>
            <a:pPr>
              <a:lnSpc>
                <a:spcPct val="90000"/>
              </a:lnSpc>
            </a:pPr>
            <a:endParaRPr lang="en-US" sz="2200" smtClean="0">
              <a:solidFill>
                <a:schemeClr val="bg1"/>
              </a:solidFill>
            </a:endParaRPr>
          </a:p>
        </p:txBody>
      </p:sp>
      <p:sp>
        <p:nvSpPr>
          <p:cNvPr id="47106" name="Rectangle 2"/>
          <p:cNvSpPr>
            <a:spLocks noGrp="1"/>
          </p:cNvSpPr>
          <p:nvPr>
            <p:ph type="title"/>
          </p:nvPr>
        </p:nvSpPr>
        <p:spPr/>
        <p:txBody>
          <a:bodyPr>
            <a:normAutofit fontScale="90000"/>
          </a:bodyPr>
          <a:lstStyle/>
          <a:p>
            <a:pPr fontAlgn="auto">
              <a:spcAft>
                <a:spcPts val="0"/>
              </a:spcAft>
              <a:defRPr/>
            </a:pPr>
            <a:r>
              <a:rPr sz="4600" smtClean="0">
                <a:solidFill>
                  <a:schemeClr val="bg1"/>
                </a:solidFill>
              </a:rPr>
              <a:t>Middle East</a:t>
            </a:r>
            <a:br>
              <a:rPr sz="4600" smtClean="0">
                <a:solidFill>
                  <a:schemeClr val="bg1"/>
                </a:solidFill>
              </a:rPr>
            </a:br>
            <a:endParaRPr sz="4600" smtClean="0">
              <a:solidFill>
                <a:schemeClr val="bg1"/>
              </a:solidFill>
            </a:endParaRPr>
          </a:p>
        </p:txBody>
      </p:sp>
      <p:pic>
        <p:nvPicPr>
          <p:cNvPr id="18435" name="Picture 1"/>
          <p:cNvPicPr>
            <a:picLocks noChangeAspect="1"/>
          </p:cNvPicPr>
          <p:nvPr/>
        </p:nvPicPr>
        <p:blipFill>
          <a:blip r:embed="rId2"/>
          <a:srcRect/>
          <a:stretch>
            <a:fillRect/>
          </a:stretch>
        </p:blipFill>
        <p:spPr bwMode="auto">
          <a:xfrm>
            <a:off x="4787900" y="981075"/>
            <a:ext cx="3962400" cy="384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468313" y="1071563"/>
            <a:ext cx="8424862" cy="1997075"/>
          </a:xfrm>
        </p:spPr>
        <p:txBody>
          <a:bodyPr/>
          <a:lstStyle/>
          <a:p>
            <a:r>
              <a:rPr lang="en-US" sz="3200" dirty="0" smtClean="0">
                <a:solidFill>
                  <a:schemeClr val="bg1"/>
                </a:solidFill>
              </a:rPr>
              <a:t>Vietnam, Cambodia and Laos were called French Indochina</a:t>
            </a:r>
            <a:r>
              <a:rPr lang="en-US" sz="3200" dirty="0" smtClean="0">
                <a:solidFill>
                  <a:schemeClr val="bg1"/>
                </a:solidFill>
              </a:rPr>
              <a:t>. The 3 were </a:t>
            </a:r>
            <a:r>
              <a:rPr lang="en-US" sz="3200" dirty="0" smtClean="0">
                <a:solidFill>
                  <a:schemeClr val="bg1"/>
                </a:solidFill>
              </a:rPr>
              <a:t>controlled by the French’s harsh rules. </a:t>
            </a:r>
          </a:p>
        </p:txBody>
      </p:sp>
      <p:sp>
        <p:nvSpPr>
          <p:cNvPr id="28673" name="Title 1"/>
          <p:cNvSpPr>
            <a:spLocks noGrp="1"/>
          </p:cNvSpPr>
          <p:nvPr>
            <p:ph type="title"/>
          </p:nvPr>
        </p:nvSpPr>
        <p:spPr>
          <a:xfrm>
            <a:off x="0" y="0"/>
            <a:ext cx="8229600" cy="1143000"/>
          </a:xfrm>
        </p:spPr>
        <p:txBody>
          <a:bodyPr/>
          <a:lstStyle/>
          <a:p>
            <a:pPr algn="ctr" fontAlgn="auto">
              <a:spcAft>
                <a:spcPts val="0"/>
              </a:spcAft>
              <a:defRPr/>
            </a:pPr>
            <a:r>
              <a:rPr smtClean="0">
                <a:solidFill>
                  <a:schemeClr val="bg1"/>
                </a:solidFill>
              </a:rPr>
              <a:t>Vietnam</a:t>
            </a:r>
          </a:p>
        </p:txBody>
      </p:sp>
      <p:pic>
        <p:nvPicPr>
          <p:cNvPr id="19459" name="Picture 4" descr="452px-South_Vietnam_Map.jpg"/>
          <p:cNvPicPr>
            <a:picLocks noChangeAspect="1"/>
          </p:cNvPicPr>
          <p:nvPr/>
        </p:nvPicPr>
        <p:blipFill>
          <a:blip r:embed="rId2"/>
          <a:srcRect/>
          <a:stretch>
            <a:fillRect/>
          </a:stretch>
        </p:blipFill>
        <p:spPr bwMode="auto">
          <a:xfrm>
            <a:off x="2627313" y="2636838"/>
            <a:ext cx="4465637" cy="3789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p:cNvSpPr>
          <p:nvPr>
            <p:ph idx="1"/>
          </p:nvPr>
        </p:nvSpPr>
        <p:spPr>
          <a:xfrm>
            <a:off x="457200" y="1935163"/>
            <a:ext cx="5483225" cy="4389437"/>
          </a:xfrm>
        </p:spPr>
        <p:txBody>
          <a:bodyPr/>
          <a:lstStyle/>
          <a:p>
            <a:r>
              <a:rPr lang="en-US" sz="2200" dirty="0" smtClean="0">
                <a:solidFill>
                  <a:schemeClr val="bg1"/>
                </a:solidFill>
              </a:rPr>
              <a:t>Ho chi Minh and other </a:t>
            </a:r>
            <a:r>
              <a:rPr lang="en-US" sz="2200" dirty="0" smtClean="0">
                <a:solidFill>
                  <a:schemeClr val="bg1"/>
                </a:solidFill>
              </a:rPr>
              <a:t>freedom </a:t>
            </a:r>
            <a:r>
              <a:rPr lang="en-US" sz="2200" dirty="0" smtClean="0">
                <a:solidFill>
                  <a:schemeClr val="bg1"/>
                </a:solidFill>
              </a:rPr>
              <a:t>fighters fought for independence. The French promised to give them independence in exchange for help in World War 1. But their promise was never kept and Vietnam started to get influence from china. Communism was one of the major influences. Eventually leading to a war between North and South Vietnam. &amp; country. North took over control of south and the country turned Communist.</a:t>
            </a:r>
          </a:p>
          <a:p>
            <a:endParaRPr lang="en-US" sz="2200" dirty="0" smtClean="0">
              <a:solidFill>
                <a:schemeClr val="bg1"/>
              </a:solidFill>
            </a:endParaRPr>
          </a:p>
        </p:txBody>
      </p:sp>
      <p:sp>
        <p:nvSpPr>
          <p:cNvPr id="29697" name="Rectangle 2"/>
          <p:cNvSpPr>
            <a:spLocks noGrp="1"/>
          </p:cNvSpPr>
          <p:nvPr>
            <p:ph type="title"/>
          </p:nvPr>
        </p:nvSpPr>
        <p:spPr/>
        <p:txBody>
          <a:bodyPr/>
          <a:lstStyle/>
          <a:p>
            <a:pPr fontAlgn="auto">
              <a:spcAft>
                <a:spcPts val="0"/>
              </a:spcAft>
              <a:defRPr/>
            </a:pPr>
            <a:r>
              <a:rPr smtClean="0">
                <a:solidFill>
                  <a:schemeClr val="bg1"/>
                </a:solidFill>
              </a:rPr>
              <a:t>Vietnam</a:t>
            </a:r>
          </a:p>
        </p:txBody>
      </p:sp>
      <p:pic>
        <p:nvPicPr>
          <p:cNvPr id="20483" name="Picture 2" descr="http://www.learnnc.org/lp/media/uploads/2009/12/ho_chi_minh_1946_cropped.jpg"/>
          <p:cNvPicPr>
            <a:picLocks noChangeAspect="1" noChangeArrowheads="1"/>
          </p:cNvPicPr>
          <p:nvPr/>
        </p:nvPicPr>
        <p:blipFill>
          <a:blip r:embed="rId2"/>
          <a:srcRect/>
          <a:stretch>
            <a:fillRect/>
          </a:stretch>
        </p:blipFill>
        <p:spPr bwMode="auto">
          <a:xfrm>
            <a:off x="6300788" y="2133600"/>
            <a:ext cx="2532062" cy="3719513"/>
          </a:xfrm>
          <a:prstGeom prst="rect">
            <a:avLst/>
          </a:prstGeom>
          <a:noFill/>
          <a:ln w="9525">
            <a:noFill/>
            <a:miter lim="800000"/>
            <a:headEnd/>
            <a:tailEnd/>
          </a:ln>
        </p:spPr>
      </p:pic>
      <p:sp>
        <p:nvSpPr>
          <p:cNvPr id="20484" name="TextBox 1"/>
          <p:cNvSpPr txBox="1">
            <a:spLocks noChangeArrowheads="1"/>
          </p:cNvSpPr>
          <p:nvPr/>
        </p:nvSpPr>
        <p:spPr bwMode="auto">
          <a:xfrm>
            <a:off x="6300788" y="6021388"/>
            <a:ext cx="2592387" cy="369887"/>
          </a:xfrm>
          <a:prstGeom prst="rect">
            <a:avLst/>
          </a:prstGeom>
          <a:noFill/>
          <a:ln w="9525">
            <a:noFill/>
            <a:miter lim="800000"/>
            <a:headEnd/>
            <a:tailEnd/>
          </a:ln>
        </p:spPr>
        <p:txBody>
          <a:bodyPr>
            <a:spAutoFit/>
          </a:bodyPr>
          <a:lstStyle/>
          <a:p>
            <a:pPr algn="ctr"/>
            <a:r>
              <a:rPr lang="en-US">
                <a:solidFill>
                  <a:schemeClr val="bg1"/>
                </a:solidFill>
              </a:rPr>
              <a:t>Ho Chi Minh</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p:cNvSpPr>
          <p:nvPr>
            <p:ph idx="1"/>
          </p:nvPr>
        </p:nvSpPr>
        <p:spPr/>
        <p:txBody>
          <a:bodyPr/>
          <a:lstStyle/>
          <a:p>
            <a:r>
              <a:rPr lang="en-US" smtClean="0">
                <a:solidFill>
                  <a:schemeClr val="bg1"/>
                </a:solidFill>
              </a:rPr>
              <a:t>India withstood huge consequences in World War 1 and 2,  millions of Indian troops fought all over the world for the Empire in places like East Africa, Iraq, Palestine and France. Indian troops fought in Europe and Iraq for the British. People from all over the Empire were sent. </a:t>
            </a:r>
          </a:p>
          <a:p>
            <a:r>
              <a:rPr lang="en-US" sz="2400" smtClean="0">
                <a:solidFill>
                  <a:schemeClr val="bg1"/>
                </a:solidFill>
              </a:rPr>
              <a:t>Eventually the Indians asked for their own representation and with a long Independence struggle -&gt;ultimately gained Independence.</a:t>
            </a:r>
          </a:p>
          <a:p>
            <a:pPr>
              <a:buFont typeface="Wingdings 2" pitchFamily="18" charset="2"/>
              <a:buNone/>
            </a:pPr>
            <a:endParaRPr lang="en-US" smtClean="0">
              <a:solidFill>
                <a:schemeClr val="bg1"/>
              </a:solidFill>
            </a:endParaRPr>
          </a:p>
        </p:txBody>
      </p:sp>
      <p:sp>
        <p:nvSpPr>
          <p:cNvPr id="17409" name="Rectangle 2"/>
          <p:cNvSpPr>
            <a:spLocks noGrp="1"/>
          </p:cNvSpPr>
          <p:nvPr>
            <p:ph type="title"/>
          </p:nvPr>
        </p:nvSpPr>
        <p:spPr/>
        <p:txBody>
          <a:bodyPr>
            <a:normAutofit fontScale="90000"/>
          </a:bodyPr>
          <a:lstStyle/>
          <a:p>
            <a:pPr fontAlgn="auto">
              <a:spcAft>
                <a:spcPts val="0"/>
              </a:spcAft>
              <a:defRPr/>
            </a:pPr>
            <a:r>
              <a:rPr sz="4600" smtClean="0">
                <a:solidFill>
                  <a:schemeClr val="bg1"/>
                </a:solidFill>
              </a:rPr>
              <a:t>India &amp; South Asia</a:t>
            </a:r>
            <a:br>
              <a:rPr sz="4600" smtClean="0">
                <a:solidFill>
                  <a:schemeClr val="bg1"/>
                </a:solidFill>
              </a:rPr>
            </a:br>
            <a:endParaRPr sz="460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p:cNvSpPr>
          <p:nvPr>
            <p:ph idx="1"/>
          </p:nvPr>
        </p:nvSpPr>
        <p:spPr>
          <a:xfrm>
            <a:off x="179388" y="1844675"/>
            <a:ext cx="4176712" cy="3832225"/>
          </a:xfrm>
        </p:spPr>
        <p:txBody>
          <a:bodyPr>
            <a:normAutofit lnSpcReduction="10000"/>
          </a:bodyPr>
          <a:lstStyle/>
          <a:p>
            <a:pPr>
              <a:lnSpc>
                <a:spcPct val="70000"/>
              </a:lnSpc>
            </a:pPr>
            <a:r>
              <a:rPr lang="en-US" sz="2400" smtClean="0">
                <a:solidFill>
                  <a:schemeClr val="bg1"/>
                </a:solidFill>
              </a:rPr>
              <a:t>With great leaders such as M.K Gandhi and Jawaharlal Nehru. India got her independence in 1947. India is the only country which remained a democracy after colonial rule. </a:t>
            </a:r>
          </a:p>
          <a:p>
            <a:pPr>
              <a:lnSpc>
                <a:spcPct val="70000"/>
              </a:lnSpc>
            </a:pPr>
            <a:r>
              <a:rPr lang="en-US" sz="2400" smtClean="0">
                <a:solidFill>
                  <a:schemeClr val="bg1"/>
                </a:solidFill>
              </a:rPr>
              <a:t>However in the process India was partitioned and the country divided. A new country named Pakistan was born which subsequently further divided and Bangladesh also became a new nation.</a:t>
            </a:r>
          </a:p>
          <a:p>
            <a:pPr>
              <a:lnSpc>
                <a:spcPct val="90000"/>
              </a:lnSpc>
            </a:pPr>
            <a:endParaRPr lang="en-US" sz="2400" smtClean="0">
              <a:solidFill>
                <a:schemeClr val="bg1"/>
              </a:solidFill>
            </a:endParaRPr>
          </a:p>
        </p:txBody>
      </p:sp>
      <p:sp>
        <p:nvSpPr>
          <p:cNvPr id="31745" name="Rectangle 2"/>
          <p:cNvSpPr>
            <a:spLocks noGrp="1"/>
          </p:cNvSpPr>
          <p:nvPr>
            <p:ph type="title"/>
          </p:nvPr>
        </p:nvSpPr>
        <p:spPr/>
        <p:txBody>
          <a:bodyPr/>
          <a:lstStyle/>
          <a:p>
            <a:pPr fontAlgn="auto">
              <a:spcAft>
                <a:spcPts val="0"/>
              </a:spcAft>
              <a:defRPr/>
            </a:pPr>
            <a:r>
              <a:rPr smtClean="0">
                <a:solidFill>
                  <a:schemeClr val="bg1"/>
                </a:solidFill>
              </a:rPr>
              <a:t>India</a:t>
            </a:r>
          </a:p>
        </p:txBody>
      </p:sp>
      <p:pic>
        <p:nvPicPr>
          <p:cNvPr id="22531" name="Picture 3" descr="Jawaharlal_Nehru_300.jpg"/>
          <p:cNvPicPr>
            <a:picLocks noChangeAspect="1"/>
          </p:cNvPicPr>
          <p:nvPr/>
        </p:nvPicPr>
        <p:blipFill>
          <a:blip r:embed="rId2"/>
          <a:srcRect/>
          <a:stretch>
            <a:fillRect/>
          </a:stretch>
        </p:blipFill>
        <p:spPr bwMode="auto">
          <a:xfrm>
            <a:off x="5530850" y="3141663"/>
            <a:ext cx="2303463" cy="2519362"/>
          </a:xfrm>
          <a:prstGeom prst="rect">
            <a:avLst/>
          </a:prstGeom>
          <a:noFill/>
          <a:ln w="9525">
            <a:noFill/>
            <a:miter lim="800000"/>
            <a:headEnd/>
            <a:tailEnd/>
          </a:ln>
        </p:spPr>
      </p:pic>
      <p:pic>
        <p:nvPicPr>
          <p:cNvPr id="22532" name="Picture 4" descr="gandhi.gif"/>
          <p:cNvPicPr>
            <a:picLocks noChangeAspect="1"/>
          </p:cNvPicPr>
          <p:nvPr/>
        </p:nvPicPr>
        <p:blipFill>
          <a:blip r:embed="rId3"/>
          <a:srcRect/>
          <a:stretch>
            <a:fillRect/>
          </a:stretch>
        </p:blipFill>
        <p:spPr bwMode="auto">
          <a:xfrm>
            <a:off x="5508625" y="188913"/>
            <a:ext cx="2303463" cy="2519362"/>
          </a:xfrm>
          <a:prstGeom prst="rect">
            <a:avLst/>
          </a:prstGeom>
          <a:noFill/>
          <a:ln w="9525">
            <a:noFill/>
            <a:miter lim="800000"/>
            <a:headEnd/>
            <a:tailEnd/>
          </a:ln>
        </p:spPr>
      </p:pic>
      <p:sp>
        <p:nvSpPr>
          <p:cNvPr id="22533" name="TextBox 1"/>
          <p:cNvSpPr txBox="1">
            <a:spLocks noChangeArrowheads="1"/>
          </p:cNvSpPr>
          <p:nvPr/>
        </p:nvSpPr>
        <p:spPr bwMode="auto">
          <a:xfrm>
            <a:off x="5508625" y="2771775"/>
            <a:ext cx="2303463" cy="369888"/>
          </a:xfrm>
          <a:prstGeom prst="rect">
            <a:avLst/>
          </a:prstGeom>
          <a:noFill/>
          <a:ln w="9525">
            <a:noFill/>
            <a:miter lim="800000"/>
            <a:headEnd/>
            <a:tailEnd/>
          </a:ln>
        </p:spPr>
        <p:txBody>
          <a:bodyPr>
            <a:spAutoFit/>
          </a:bodyPr>
          <a:lstStyle/>
          <a:p>
            <a:pPr algn="ctr"/>
            <a:r>
              <a:rPr lang="en-US">
                <a:solidFill>
                  <a:schemeClr val="bg1"/>
                </a:solidFill>
              </a:rPr>
              <a:t>M.K Gandhi</a:t>
            </a:r>
          </a:p>
        </p:txBody>
      </p:sp>
      <p:sp>
        <p:nvSpPr>
          <p:cNvPr id="22534" name="Rectangle 2"/>
          <p:cNvSpPr>
            <a:spLocks noChangeArrowheads="1"/>
          </p:cNvSpPr>
          <p:nvPr/>
        </p:nvSpPr>
        <p:spPr bwMode="auto">
          <a:xfrm>
            <a:off x="5670550" y="5732463"/>
            <a:ext cx="1979613" cy="369887"/>
          </a:xfrm>
          <a:prstGeom prst="rect">
            <a:avLst/>
          </a:prstGeom>
          <a:noFill/>
          <a:ln w="9525">
            <a:noFill/>
            <a:miter lim="800000"/>
            <a:headEnd/>
            <a:tailEnd/>
          </a:ln>
        </p:spPr>
        <p:txBody>
          <a:bodyPr wrap="none">
            <a:spAutoFit/>
          </a:bodyPr>
          <a:lstStyle/>
          <a:p>
            <a:r>
              <a:rPr lang="en-US">
                <a:solidFill>
                  <a:schemeClr val="bg1"/>
                </a:solidFill>
              </a:rPr>
              <a:t>Jawaharlal Nehru</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1285</TotalTime>
  <Words>1193</Words>
  <Application>Microsoft Office PowerPoint</Application>
  <PresentationFormat>On-screen Show (4:3)</PresentationFormat>
  <Paragraphs>65</Paragraphs>
  <Slides>18</Slides>
  <Notes>0</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Paper</vt:lpstr>
      <vt:lpstr>WORLD WAR I &amp; II</vt:lpstr>
      <vt:lpstr>What is World War I &amp; II?</vt:lpstr>
      <vt:lpstr>Introduction</vt:lpstr>
      <vt:lpstr>Countries  Impacted by the World Wars</vt:lpstr>
      <vt:lpstr>Middle East </vt:lpstr>
      <vt:lpstr>Vietnam</vt:lpstr>
      <vt:lpstr>Vietnam</vt:lpstr>
      <vt:lpstr>India &amp; South Asia </vt:lpstr>
      <vt:lpstr>India</vt:lpstr>
      <vt:lpstr>China </vt:lpstr>
      <vt:lpstr>China</vt:lpstr>
      <vt:lpstr>Japan</vt:lpstr>
      <vt:lpstr>Japan</vt:lpstr>
      <vt:lpstr>Japan</vt:lpstr>
      <vt:lpstr>Iran</vt:lpstr>
      <vt:lpstr>Korea</vt:lpstr>
      <vt:lpstr>Korea</vt:lpstr>
      <vt:lpstr>The End</vt:lpstr>
    </vt:vector>
  </TitlesOfParts>
  <Company>DANG KHOA IT PLAZA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WAR I &amp; II</dc:title>
  <dc:creator>User</dc:creator>
  <cp:lastModifiedBy>User</cp:lastModifiedBy>
  <cp:revision>34</cp:revision>
  <dcterms:created xsi:type="dcterms:W3CDTF">2011-11-16T06:45:58Z</dcterms:created>
  <dcterms:modified xsi:type="dcterms:W3CDTF">2011-11-25T07:04:15Z</dcterms:modified>
</cp:coreProperties>
</file>