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83" r:id="rId19"/>
    <p:sldId id="281" r:id="rId20"/>
    <p:sldId id="282" r:id="rId21"/>
    <p:sldId id="274" r:id="rId22"/>
    <p:sldId id="275" r:id="rId23"/>
    <p:sldId id="276" r:id="rId24"/>
    <p:sldId id="277"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50" d="100"/>
          <a:sy n="50" d="100"/>
        </p:scale>
        <p:origin x="-1944" y="-480"/>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520422C-C4B7-435D-B857-818A3CE355F9}" type="datetimeFigureOut">
              <a:rPr lang="en-US" smtClean="0"/>
              <a:pPr/>
              <a:t>5/10/2012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17AE926-0D73-4613-BD26-F24410C41D27}"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17AE926-0D73-4613-BD26-F24410C41D27}" type="slidenum">
              <a:rPr lang="en-US" smtClean="0"/>
              <a:pPr/>
              <a:t>19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0251665-EEDC-4548-B3D6-B9FF6394B09C}" type="datetimeFigureOut">
              <a:rPr lang="en-US" smtClean="0"/>
              <a:pPr/>
              <a:t>5/10/2012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320A4EF-DAA5-4EFD-8FF9-4F4BD8BC9671}" type="slidenum">
              <a:rPr lang="en-US" smtClean="0"/>
              <a:pPr/>
              <a:t>‹#›</a:t>
            </a:fld>
            <a:endParaRPr lang="en-US" dirty="0"/>
          </a:p>
        </p:txBody>
      </p:sp>
    </p:spTree>
    <p:extLst>
      <p:ext uri="{BB962C8B-B14F-4D97-AF65-F5344CB8AC3E}">
        <p14:creationId xmlns="" xmlns:p14="http://schemas.microsoft.com/office/powerpoint/2010/main" val="38052771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0251665-EEDC-4548-B3D6-B9FF6394B09C}" type="datetimeFigureOut">
              <a:rPr lang="en-US" smtClean="0"/>
              <a:pPr/>
              <a:t>5/10/2012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320A4EF-DAA5-4EFD-8FF9-4F4BD8BC9671}" type="slidenum">
              <a:rPr lang="en-US" smtClean="0"/>
              <a:pPr/>
              <a:t>‹#›</a:t>
            </a:fld>
            <a:endParaRPr lang="en-US" dirty="0"/>
          </a:p>
        </p:txBody>
      </p:sp>
    </p:spTree>
    <p:extLst>
      <p:ext uri="{BB962C8B-B14F-4D97-AF65-F5344CB8AC3E}">
        <p14:creationId xmlns="" xmlns:p14="http://schemas.microsoft.com/office/powerpoint/2010/main" val="8571532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0251665-EEDC-4548-B3D6-B9FF6394B09C}" type="datetimeFigureOut">
              <a:rPr lang="en-US" smtClean="0"/>
              <a:pPr/>
              <a:t>5/10/2012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320A4EF-DAA5-4EFD-8FF9-4F4BD8BC9671}" type="slidenum">
              <a:rPr lang="en-US" smtClean="0"/>
              <a:pPr/>
              <a:t>‹#›</a:t>
            </a:fld>
            <a:endParaRPr lang="en-US" dirty="0"/>
          </a:p>
        </p:txBody>
      </p:sp>
    </p:spTree>
    <p:extLst>
      <p:ext uri="{BB962C8B-B14F-4D97-AF65-F5344CB8AC3E}">
        <p14:creationId xmlns="" xmlns:p14="http://schemas.microsoft.com/office/powerpoint/2010/main" val="42918101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0251665-EEDC-4548-B3D6-B9FF6394B09C}" type="datetimeFigureOut">
              <a:rPr lang="en-US" smtClean="0"/>
              <a:pPr/>
              <a:t>5/10/2012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320A4EF-DAA5-4EFD-8FF9-4F4BD8BC9671}" type="slidenum">
              <a:rPr lang="en-US" smtClean="0"/>
              <a:pPr/>
              <a:t>‹#›</a:t>
            </a:fld>
            <a:endParaRPr lang="en-US" dirty="0"/>
          </a:p>
        </p:txBody>
      </p:sp>
    </p:spTree>
    <p:extLst>
      <p:ext uri="{BB962C8B-B14F-4D97-AF65-F5344CB8AC3E}">
        <p14:creationId xmlns="" xmlns:p14="http://schemas.microsoft.com/office/powerpoint/2010/main" val="5783447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0251665-EEDC-4548-B3D6-B9FF6394B09C}" type="datetimeFigureOut">
              <a:rPr lang="en-US" smtClean="0"/>
              <a:pPr/>
              <a:t>5/10/2012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320A4EF-DAA5-4EFD-8FF9-4F4BD8BC9671}" type="slidenum">
              <a:rPr lang="en-US" smtClean="0"/>
              <a:pPr/>
              <a:t>‹#›</a:t>
            </a:fld>
            <a:endParaRPr lang="en-US" dirty="0"/>
          </a:p>
        </p:txBody>
      </p:sp>
    </p:spTree>
    <p:extLst>
      <p:ext uri="{BB962C8B-B14F-4D97-AF65-F5344CB8AC3E}">
        <p14:creationId xmlns="" xmlns:p14="http://schemas.microsoft.com/office/powerpoint/2010/main" val="40425485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0251665-EEDC-4548-B3D6-B9FF6394B09C}" type="datetimeFigureOut">
              <a:rPr lang="en-US" smtClean="0"/>
              <a:pPr/>
              <a:t>5/10/2012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320A4EF-DAA5-4EFD-8FF9-4F4BD8BC9671}" type="slidenum">
              <a:rPr lang="en-US" smtClean="0"/>
              <a:pPr/>
              <a:t>‹#›</a:t>
            </a:fld>
            <a:endParaRPr lang="en-US" dirty="0"/>
          </a:p>
        </p:txBody>
      </p:sp>
    </p:spTree>
    <p:extLst>
      <p:ext uri="{BB962C8B-B14F-4D97-AF65-F5344CB8AC3E}">
        <p14:creationId xmlns="" xmlns:p14="http://schemas.microsoft.com/office/powerpoint/2010/main" val="34733182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0251665-EEDC-4548-B3D6-B9FF6394B09C}" type="datetimeFigureOut">
              <a:rPr lang="en-US" smtClean="0"/>
              <a:pPr/>
              <a:t>5/10/2012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320A4EF-DAA5-4EFD-8FF9-4F4BD8BC9671}" type="slidenum">
              <a:rPr lang="en-US" smtClean="0"/>
              <a:pPr/>
              <a:t>‹#›</a:t>
            </a:fld>
            <a:endParaRPr lang="en-US" dirty="0"/>
          </a:p>
        </p:txBody>
      </p:sp>
    </p:spTree>
    <p:extLst>
      <p:ext uri="{BB962C8B-B14F-4D97-AF65-F5344CB8AC3E}">
        <p14:creationId xmlns="" xmlns:p14="http://schemas.microsoft.com/office/powerpoint/2010/main" val="2050378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0251665-EEDC-4548-B3D6-B9FF6394B09C}" type="datetimeFigureOut">
              <a:rPr lang="en-US" smtClean="0"/>
              <a:pPr/>
              <a:t>5/10/2012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320A4EF-DAA5-4EFD-8FF9-4F4BD8BC9671}" type="slidenum">
              <a:rPr lang="en-US" smtClean="0"/>
              <a:pPr/>
              <a:t>‹#›</a:t>
            </a:fld>
            <a:endParaRPr lang="en-US" dirty="0"/>
          </a:p>
        </p:txBody>
      </p:sp>
    </p:spTree>
    <p:extLst>
      <p:ext uri="{BB962C8B-B14F-4D97-AF65-F5344CB8AC3E}">
        <p14:creationId xmlns="" xmlns:p14="http://schemas.microsoft.com/office/powerpoint/2010/main" val="41459422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0251665-EEDC-4548-B3D6-B9FF6394B09C}" type="datetimeFigureOut">
              <a:rPr lang="en-US" smtClean="0"/>
              <a:pPr/>
              <a:t>5/10/2012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320A4EF-DAA5-4EFD-8FF9-4F4BD8BC9671}" type="slidenum">
              <a:rPr lang="en-US" smtClean="0"/>
              <a:pPr/>
              <a:t>‹#›</a:t>
            </a:fld>
            <a:endParaRPr lang="en-US" dirty="0"/>
          </a:p>
        </p:txBody>
      </p:sp>
    </p:spTree>
    <p:extLst>
      <p:ext uri="{BB962C8B-B14F-4D97-AF65-F5344CB8AC3E}">
        <p14:creationId xmlns="" xmlns:p14="http://schemas.microsoft.com/office/powerpoint/2010/main" val="36450744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0251665-EEDC-4548-B3D6-B9FF6394B09C}" type="datetimeFigureOut">
              <a:rPr lang="en-US" smtClean="0"/>
              <a:pPr/>
              <a:t>5/10/2012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320A4EF-DAA5-4EFD-8FF9-4F4BD8BC9671}" type="slidenum">
              <a:rPr lang="en-US" smtClean="0"/>
              <a:pPr/>
              <a:t>‹#›</a:t>
            </a:fld>
            <a:endParaRPr lang="en-US" dirty="0"/>
          </a:p>
        </p:txBody>
      </p:sp>
    </p:spTree>
    <p:extLst>
      <p:ext uri="{BB962C8B-B14F-4D97-AF65-F5344CB8AC3E}">
        <p14:creationId xmlns="" xmlns:p14="http://schemas.microsoft.com/office/powerpoint/2010/main" val="24100515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0251665-EEDC-4548-B3D6-B9FF6394B09C}" type="datetimeFigureOut">
              <a:rPr lang="en-US" smtClean="0"/>
              <a:pPr/>
              <a:t>5/10/2012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320A4EF-DAA5-4EFD-8FF9-4F4BD8BC9671}" type="slidenum">
              <a:rPr lang="en-US" smtClean="0"/>
              <a:pPr/>
              <a:t>‹#›</a:t>
            </a:fld>
            <a:endParaRPr lang="en-US" dirty="0"/>
          </a:p>
        </p:txBody>
      </p:sp>
    </p:spTree>
    <p:extLst>
      <p:ext uri="{BB962C8B-B14F-4D97-AF65-F5344CB8AC3E}">
        <p14:creationId xmlns="" xmlns:p14="http://schemas.microsoft.com/office/powerpoint/2010/main" val="17558465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0251665-EEDC-4548-B3D6-B9FF6394B09C}" type="datetimeFigureOut">
              <a:rPr lang="en-US" smtClean="0"/>
              <a:pPr/>
              <a:t>5/10/2012</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320A4EF-DAA5-4EFD-8FF9-4F4BD8BC9671}" type="slidenum">
              <a:rPr lang="en-US" smtClean="0"/>
              <a:pPr/>
              <a:t>‹#›</a:t>
            </a:fld>
            <a:endParaRPr lang="en-US" dirty="0"/>
          </a:p>
        </p:txBody>
      </p:sp>
    </p:spTree>
    <p:extLst>
      <p:ext uri="{BB962C8B-B14F-4D97-AF65-F5344CB8AC3E}">
        <p14:creationId xmlns="" xmlns:p14="http://schemas.microsoft.com/office/powerpoint/2010/main" val="18120731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South East Asia</a:t>
            </a:r>
            <a:endParaRPr lang="en-US" dirty="0"/>
          </a:p>
        </p:txBody>
      </p:sp>
      <p:pic>
        <p:nvPicPr>
          <p:cNvPr id="1026" name="Picture 2" descr="http://regions.pppst.com/banner_southeast_asia.GIF"/>
          <p:cNvPicPr>
            <a:picLocks noChangeAspect="1" noChangeArrowheads="1"/>
          </p:cNvPicPr>
          <p:nvPr/>
        </p:nvPicPr>
        <p:blipFill rotWithShape="1">
          <a:blip r:embed="rId2" cstate="print">
            <a:extLst>
              <a:ext uri="{28A0092B-C50C-407E-A947-70E740481C1C}">
                <a14:useLocalDpi xmlns="" xmlns:a14="http://schemas.microsoft.com/office/drawing/2010/main" val="0"/>
              </a:ext>
            </a:extLst>
          </a:blip>
          <a:srcRect b="9978"/>
          <a:stretch/>
        </p:blipFill>
        <p:spPr bwMode="auto">
          <a:xfrm>
            <a:off x="138883" y="304800"/>
            <a:ext cx="8667142" cy="571500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66136075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Economical Development</a:t>
            </a:r>
            <a:endParaRPr lang="en-US" dirty="0"/>
          </a:p>
        </p:txBody>
      </p:sp>
      <p:sp>
        <p:nvSpPr>
          <p:cNvPr id="3" name="Content Placeholder 2"/>
          <p:cNvSpPr>
            <a:spLocks noGrp="1"/>
          </p:cNvSpPr>
          <p:nvPr>
            <p:ph idx="1"/>
          </p:nvPr>
        </p:nvSpPr>
        <p:spPr/>
        <p:txBody>
          <a:bodyPr/>
          <a:lstStyle/>
          <a:p>
            <a:r>
              <a:rPr lang="en-US" dirty="0" smtClean="0"/>
              <a:t>Thailand, Malaysia, Singapore Philippines &amp; Indonesia Made very good progress</a:t>
            </a:r>
          </a:p>
          <a:p>
            <a:r>
              <a:rPr lang="en-US" dirty="0" smtClean="0"/>
              <a:t>Cambodia, Laos, Vietnam, Burma and PNG lagged behind and still remain one of poorest nation in the world. They remain backward because of Colonial rule, Cold war, French </a:t>
            </a:r>
            <a:r>
              <a:rPr lang="en-US" dirty="0"/>
              <a:t>I</a:t>
            </a:r>
            <a:r>
              <a:rPr lang="en-US" dirty="0" smtClean="0"/>
              <a:t>ndo </a:t>
            </a:r>
            <a:r>
              <a:rPr lang="en-US" dirty="0"/>
              <a:t>C</a:t>
            </a:r>
            <a:r>
              <a:rPr lang="en-US" dirty="0" smtClean="0"/>
              <a:t>hina war &amp; civil war and mass murder of intellectual population </a:t>
            </a:r>
          </a:p>
          <a:p>
            <a:endParaRPr lang="en-US" dirty="0"/>
          </a:p>
        </p:txBody>
      </p:sp>
    </p:spTree>
    <p:extLst>
      <p:ext uri="{BB962C8B-B14F-4D97-AF65-F5344CB8AC3E}">
        <p14:creationId xmlns="" xmlns:p14="http://schemas.microsoft.com/office/powerpoint/2010/main" val="165662551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Political status</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Burma	- Military dictator	</a:t>
            </a:r>
          </a:p>
          <a:p>
            <a:r>
              <a:rPr lang="en-US" dirty="0" smtClean="0"/>
              <a:t>Brunei         - Monarchy</a:t>
            </a:r>
          </a:p>
          <a:p>
            <a:r>
              <a:rPr lang="en-US" dirty="0" smtClean="0"/>
              <a:t>Cambodia   - autocratic - democracy</a:t>
            </a:r>
          </a:p>
          <a:p>
            <a:r>
              <a:rPr lang="en-US" dirty="0" smtClean="0"/>
              <a:t>Indonesia   - Democracy</a:t>
            </a:r>
          </a:p>
          <a:p>
            <a:r>
              <a:rPr lang="en-US" dirty="0" smtClean="0"/>
              <a:t>Singapore   - Democracy</a:t>
            </a:r>
          </a:p>
          <a:p>
            <a:r>
              <a:rPr lang="en-US" dirty="0" smtClean="0"/>
              <a:t>Thailand   - Constitutional Monarchy</a:t>
            </a:r>
          </a:p>
          <a:p>
            <a:r>
              <a:rPr lang="en-US" dirty="0" smtClean="0"/>
              <a:t>Laos –  Autocratic Democracy</a:t>
            </a:r>
          </a:p>
          <a:p>
            <a:r>
              <a:rPr lang="en-US" dirty="0" smtClean="0"/>
              <a:t>Vietnam - Socialist</a:t>
            </a:r>
          </a:p>
          <a:p>
            <a:r>
              <a:rPr lang="en-US" dirty="0" smtClean="0"/>
              <a:t>Malaysia – Constitutional Monarchy</a:t>
            </a:r>
          </a:p>
          <a:p>
            <a:r>
              <a:rPr lang="en-US" dirty="0" smtClean="0"/>
              <a:t>Philippines - Democracy</a:t>
            </a:r>
          </a:p>
          <a:p>
            <a:r>
              <a:rPr lang="en-US" dirty="0" smtClean="0"/>
              <a:t>Papua New Guinea – autocratic - democracy</a:t>
            </a:r>
          </a:p>
          <a:p>
            <a:endParaRPr lang="en-US" dirty="0" smtClean="0"/>
          </a:p>
          <a:p>
            <a:endParaRPr lang="en-US" dirty="0" smtClean="0"/>
          </a:p>
          <a:p>
            <a:endParaRPr lang="en-US" dirty="0"/>
          </a:p>
        </p:txBody>
      </p:sp>
    </p:spTree>
    <p:extLst>
      <p:ext uri="{BB962C8B-B14F-4D97-AF65-F5344CB8AC3E}">
        <p14:creationId xmlns="" xmlns:p14="http://schemas.microsoft.com/office/powerpoint/2010/main" val="91219780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Economic Activities</a:t>
            </a:r>
            <a:br>
              <a:rPr lang="en-US" dirty="0" smtClean="0"/>
            </a:b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Farming – Rice, Grain, Fruits and Vegetables, Poultry and animal Husbandry</a:t>
            </a:r>
          </a:p>
          <a:p>
            <a:r>
              <a:rPr lang="en-US" dirty="0" smtClean="0"/>
              <a:t>Plantation – Palm, Tapioca, Rubber, Spices</a:t>
            </a:r>
          </a:p>
          <a:p>
            <a:r>
              <a:rPr lang="en-US" dirty="0" smtClean="0"/>
              <a:t>Mining – Coal, Iron, Gold, Copper, Oil</a:t>
            </a:r>
          </a:p>
          <a:p>
            <a:r>
              <a:rPr lang="en-US" dirty="0" smtClean="0"/>
              <a:t>Fishing – Fishing and </a:t>
            </a:r>
          </a:p>
          <a:p>
            <a:r>
              <a:rPr lang="en-US" dirty="0" smtClean="0"/>
              <a:t>Forest – Timber, Honey and medicine</a:t>
            </a:r>
          </a:p>
          <a:p>
            <a:r>
              <a:rPr lang="en-US" dirty="0" smtClean="0">
                <a:effectLst/>
              </a:rPr>
              <a:t>Economic Development several Southeast Asian have made substantial economic progress since 1960;s Thailand, Malaysia, Singapore, Indonesia and Philippines have good economic growth rates with rising incomes Cambodia, Laos, Burma, Vietnam have lagged behind the rest of the countries of the region. recently Vietnam opening the country up to market forces, foreign investment, development of a thriving business community.</a:t>
            </a:r>
          </a:p>
          <a:p>
            <a:r>
              <a:rPr lang="en-US" dirty="0" smtClean="0">
                <a:effectLst/>
              </a:rPr>
              <a:t/>
            </a:r>
            <a:br>
              <a:rPr lang="en-US" dirty="0" smtClean="0">
                <a:effectLst/>
              </a:rPr>
            </a:br>
            <a:endParaRPr lang="en-US" dirty="0"/>
          </a:p>
        </p:txBody>
      </p:sp>
    </p:spTree>
    <p:extLst>
      <p:ext uri="{BB962C8B-B14F-4D97-AF65-F5344CB8AC3E}">
        <p14:creationId xmlns="" xmlns:p14="http://schemas.microsoft.com/office/powerpoint/2010/main" val="228294852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THAILAND</a:t>
            </a:r>
            <a:endParaRPr lang="en-US" dirty="0"/>
          </a:p>
        </p:txBody>
      </p:sp>
      <p:sp>
        <p:nvSpPr>
          <p:cNvPr id="3" name="Content Placeholder 2"/>
          <p:cNvSpPr>
            <a:spLocks noGrp="1"/>
          </p:cNvSpPr>
          <p:nvPr>
            <p:ph idx="1"/>
          </p:nvPr>
        </p:nvSpPr>
        <p:spPr/>
        <p:txBody>
          <a:bodyPr>
            <a:normAutofit lnSpcReduction="10000"/>
          </a:bodyPr>
          <a:lstStyle/>
          <a:p>
            <a:r>
              <a:rPr lang="en-US" sz="2900" dirty="0" smtClean="0">
                <a:effectLst/>
              </a:rPr>
              <a:t>Thailand occupies the heart of mainland Southeast Asia formerly known as Siam until 1939; name Thailand means “land of the free” Thailand centered in delta of Chao Praya (Menam) River Bangkok (5.5 mil) is a primate city serves as the capital and major port for country; </a:t>
            </a:r>
            <a:r>
              <a:rPr lang="en-US" sz="2900" dirty="0" smtClean="0"/>
              <a:t>Chiang Mai</a:t>
            </a:r>
            <a:r>
              <a:rPr lang="en-US" sz="2900" dirty="0" smtClean="0">
                <a:effectLst/>
              </a:rPr>
              <a:t>, (170K) main city in north Korat plateau in northeast Thailand has been historically depressed, a poor area, inhabited by hill tribes</a:t>
            </a:r>
            <a:r>
              <a:rPr lang="en-US" dirty="0" smtClean="0">
                <a:effectLst/>
              </a:rPr>
              <a:t/>
            </a:r>
            <a:br>
              <a:rPr lang="en-US" dirty="0" smtClean="0">
                <a:effectLst/>
              </a:rPr>
            </a:br>
            <a:endParaRPr lang="en-US" dirty="0"/>
          </a:p>
        </p:txBody>
      </p:sp>
      <p:pic>
        <p:nvPicPr>
          <p:cNvPr id="6146"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33400" y="0"/>
            <a:ext cx="2219325" cy="1666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286313772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MALAYSIA</a:t>
            </a:r>
            <a:endParaRPr lang="en-US" dirty="0"/>
          </a:p>
        </p:txBody>
      </p:sp>
      <p:sp>
        <p:nvSpPr>
          <p:cNvPr id="3" name="Content Placeholder 2"/>
          <p:cNvSpPr>
            <a:spLocks noGrp="1"/>
          </p:cNvSpPr>
          <p:nvPr>
            <p:ph idx="1"/>
          </p:nvPr>
        </p:nvSpPr>
        <p:spPr/>
        <p:txBody>
          <a:bodyPr>
            <a:normAutofit fontScale="85000" lnSpcReduction="20000"/>
          </a:bodyPr>
          <a:lstStyle/>
          <a:p>
            <a:endParaRPr lang="en-US" b="1" dirty="0" smtClean="0">
              <a:effectLst/>
            </a:endParaRPr>
          </a:p>
          <a:p>
            <a:r>
              <a:rPr lang="en-US" dirty="0" smtClean="0">
                <a:effectLst/>
              </a:rPr>
              <a:t>Malaysia spatially fragmented state with a dense population on the western coast and a sparse population in Sarawak and Sabah original Federation of Malaysia included Singapore, but fears of ethnic domination by Chinese led to separation of Singapore from the federation in 1965 multiethnic population in Malaysia with 60% ethnic Malays; 30% Chinese; and 10% Indian Chinese and Indians disproportionally found in business and commerce</a:t>
            </a:r>
          </a:p>
          <a:p>
            <a:pPr marL="0" indent="0">
              <a:buNone/>
            </a:pPr>
            <a:r>
              <a:rPr lang="en-US" dirty="0" smtClean="0">
                <a:effectLst/>
              </a:rPr>
              <a:t/>
            </a:r>
            <a:br>
              <a:rPr lang="en-US" dirty="0" smtClean="0">
                <a:effectLst/>
              </a:rPr>
            </a:br>
            <a:endParaRPr lang="en-US" dirty="0"/>
          </a:p>
        </p:txBody>
      </p:sp>
      <p:pic>
        <p:nvPicPr>
          <p:cNvPr id="5122"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228600" y="228600"/>
            <a:ext cx="2679282" cy="1600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308714172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SINGAPORE</a:t>
            </a:r>
            <a:endParaRPr lang="en-US" dirty="0"/>
          </a:p>
        </p:txBody>
      </p:sp>
      <p:sp>
        <p:nvSpPr>
          <p:cNvPr id="3" name="Content Placeholder 2"/>
          <p:cNvSpPr>
            <a:spLocks noGrp="1"/>
          </p:cNvSpPr>
          <p:nvPr>
            <p:ph idx="1"/>
          </p:nvPr>
        </p:nvSpPr>
        <p:spPr/>
        <p:txBody>
          <a:bodyPr>
            <a:normAutofit fontScale="92500" lnSpcReduction="20000"/>
          </a:bodyPr>
          <a:lstStyle/>
          <a:p>
            <a:r>
              <a:rPr lang="en-US" b="1" dirty="0" smtClean="0">
                <a:effectLst/>
              </a:rPr>
              <a:t> </a:t>
            </a:r>
          </a:p>
          <a:p>
            <a:r>
              <a:rPr lang="en-US" dirty="0" smtClean="0">
                <a:effectLst/>
              </a:rPr>
              <a:t>Singapore is a distinctive country because it’s a city state of only 240 sq. miles only nation where Chinese constitute a majority of the population (90% Chinese city) throughout colonial period, Singapore functioned as a major trading </a:t>
            </a:r>
            <a:r>
              <a:rPr lang="en-US" dirty="0" smtClean="0"/>
              <a:t>center</a:t>
            </a:r>
            <a:r>
              <a:rPr lang="en-US" dirty="0" smtClean="0">
                <a:effectLst/>
              </a:rPr>
              <a:t> for regional maritime trade historically functions as a leading transshipment and processing center for Malay peninsula and Dutch East Indies in 1990, Singapore surpassed Hong Kong as busiest container port in world</a:t>
            </a:r>
            <a:endParaRPr lang="en-US" dirty="0"/>
          </a:p>
        </p:txBody>
      </p:sp>
      <p:pic>
        <p:nvPicPr>
          <p:cNvPr id="4098"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33400" y="152400"/>
            <a:ext cx="2057400" cy="168265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6096000" y="381000"/>
            <a:ext cx="2209800" cy="15861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31314618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INDONESIA</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effectLst/>
              </a:rPr>
              <a:t>Indonesia large archipelago stretching 3,000 miles Indonesia one of the world's largest populated states with over 200 million people six major </a:t>
            </a:r>
            <a:r>
              <a:rPr lang="en-US" dirty="0" smtClean="0"/>
              <a:t>islands</a:t>
            </a:r>
            <a:r>
              <a:rPr lang="en-US" dirty="0" smtClean="0">
                <a:effectLst/>
              </a:rPr>
              <a:t> constitute state of Indonesia- Java, Sumatra, Sulawesi, Kalimantan, Maluku, and Irian Jaya smaller islands of Bali and East Timor also important formerly ruled by the Dutch until 1949 when Indonesia fought a bloody conflict with the Netherlands for independence</a:t>
            </a:r>
          </a:p>
          <a:p>
            <a:pPr marL="0" indent="0">
              <a:buNone/>
            </a:pPr>
            <a:r>
              <a:rPr lang="en-US" dirty="0" smtClean="0">
                <a:effectLst/>
              </a:rPr>
              <a:t/>
            </a:r>
            <a:br>
              <a:rPr lang="en-US" dirty="0" smtClean="0">
                <a:effectLst/>
              </a:rPr>
            </a:br>
            <a:endParaRPr lang="en-US" dirty="0"/>
          </a:p>
        </p:txBody>
      </p:sp>
      <p:pic>
        <p:nvPicPr>
          <p:cNvPr id="3074"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5792152" y="4648200"/>
            <a:ext cx="2912745" cy="20955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2450286746"/>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BURMA</a:t>
            </a:r>
            <a:endParaRPr lang="en-US" dirty="0"/>
          </a:p>
        </p:txBody>
      </p:sp>
      <p:sp>
        <p:nvSpPr>
          <p:cNvPr id="3" name="Content Placeholder 2"/>
          <p:cNvSpPr>
            <a:spLocks noGrp="1"/>
          </p:cNvSpPr>
          <p:nvPr>
            <p:ph idx="1"/>
          </p:nvPr>
        </p:nvSpPr>
        <p:spPr>
          <a:xfrm>
            <a:off x="0" y="1371600"/>
            <a:ext cx="7010400" cy="5486400"/>
          </a:xfrm>
        </p:spPr>
        <p:txBody>
          <a:bodyPr>
            <a:normAutofit lnSpcReduction="10000"/>
          </a:bodyPr>
          <a:lstStyle/>
          <a:p>
            <a:r>
              <a:rPr lang="en-US" sz="3000" dirty="0" smtClean="0"/>
              <a:t>Burma is country in South East Asia which is influenced by India, China, Thailand and other nations. Burma is the </a:t>
            </a:r>
            <a:r>
              <a:rPr lang="en-US" sz="2800" dirty="0" smtClean="0"/>
              <a:t>40th largest country in the world. Burma has many precious minerals and is one of the greatest exporters of rubies. Burma in its recent history has been isolated from the rest of the world but it trying to become part of global trade. Burma has faced many issues in the United Nations which has lead to embargoes. Aung San Suu Kyi is the only women from Burma who has received the Nobel Peace Prize.</a:t>
            </a:r>
          </a:p>
          <a:p>
            <a:endParaRPr lang="en-US" sz="3000" dirty="0"/>
          </a:p>
        </p:txBody>
      </p:sp>
      <p:pic>
        <p:nvPicPr>
          <p:cNvPr id="2050"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7391400" y="1"/>
            <a:ext cx="1752600" cy="345193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109038019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Vietnam</a:t>
            </a:r>
            <a:endParaRPr lang="en-US" dirty="0"/>
          </a:p>
        </p:txBody>
      </p:sp>
      <p:sp>
        <p:nvSpPr>
          <p:cNvPr id="3" name="Content Placeholder 2"/>
          <p:cNvSpPr>
            <a:spLocks noGrp="1"/>
          </p:cNvSpPr>
          <p:nvPr>
            <p:ph idx="1"/>
          </p:nvPr>
        </p:nvSpPr>
        <p:spPr>
          <a:xfrm>
            <a:off x="0" y="2666999"/>
            <a:ext cx="9144000" cy="4191001"/>
          </a:xfrm>
        </p:spPr>
        <p:txBody>
          <a:bodyPr>
            <a:normAutofit fontScale="92500" lnSpcReduction="20000"/>
          </a:bodyPr>
          <a:lstStyle/>
          <a:p>
            <a:r>
              <a:rPr lang="en-US" dirty="0" smtClean="0"/>
              <a:t>Vietnam is one of the most culturally diverse countries in South East Asia. It has been influenced by China throughout history. Vietnam is rich in natural resources and a major exporter of rice. Vietnam is improving as a country economically and politically. China has been a major investor in Vietnam. Vietnam is trying to receive its economical independence from China. Vietnam has an estimated population of 90.5 million inhabitants. Vietnam is the 13</a:t>
            </a:r>
            <a:r>
              <a:rPr lang="en-US" baseline="30000" dirty="0" smtClean="0"/>
              <a:t>th</a:t>
            </a:r>
            <a:r>
              <a:rPr lang="en-US" dirty="0" smtClean="0"/>
              <a:t> most populous country in the world. Vietnam has been active in the Cold War due to Chinese influences and imperialism</a:t>
            </a:r>
            <a:endParaRPr lang="en-US" dirty="0"/>
          </a:p>
        </p:txBody>
      </p:sp>
      <p:pic>
        <p:nvPicPr>
          <p:cNvPr id="4"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6553200" y="0"/>
            <a:ext cx="2590800" cy="2590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Content Placeholder 2"/>
          <p:cNvSpPr>
            <a:spLocks noGrp="1"/>
          </p:cNvSpPr>
          <p:nvPr>
            <p:ph idx="1"/>
          </p:nvPr>
        </p:nvSpPr>
        <p:spPr>
          <a:xfrm>
            <a:off x="468313" y="1071563"/>
            <a:ext cx="8424862" cy="1997075"/>
          </a:xfrm>
        </p:spPr>
        <p:txBody>
          <a:bodyPr/>
          <a:lstStyle/>
          <a:p>
            <a:r>
              <a:rPr lang="en-US" sz="3200" dirty="0" smtClean="0">
                <a:solidFill>
                  <a:schemeClr val="bg1"/>
                </a:solidFill>
              </a:rPr>
              <a:t>Vietnam, Cambodia and Laos were called French Indochina. The 3 were controlled by the French’s harsh rules. </a:t>
            </a:r>
          </a:p>
        </p:txBody>
      </p:sp>
      <p:sp>
        <p:nvSpPr>
          <p:cNvPr id="28673" name="Title 1"/>
          <p:cNvSpPr>
            <a:spLocks noGrp="1"/>
          </p:cNvSpPr>
          <p:nvPr>
            <p:ph type="title"/>
          </p:nvPr>
        </p:nvSpPr>
        <p:spPr>
          <a:xfrm>
            <a:off x="0" y="0"/>
            <a:ext cx="8229600" cy="1143000"/>
          </a:xfrm>
        </p:spPr>
        <p:txBody>
          <a:bodyPr/>
          <a:lstStyle/>
          <a:p>
            <a:pPr algn="ctr" fontAlgn="auto">
              <a:spcAft>
                <a:spcPts val="0"/>
              </a:spcAft>
              <a:defRPr/>
            </a:pPr>
            <a:r>
              <a:rPr dirty="0" smtClean="0"/>
              <a:t>Vietnam</a:t>
            </a:r>
          </a:p>
        </p:txBody>
      </p:sp>
      <p:sp>
        <p:nvSpPr>
          <p:cNvPr id="5" name="Content Placeholder 2"/>
          <p:cNvSpPr txBox="1">
            <a:spLocks/>
          </p:cNvSpPr>
          <p:nvPr/>
        </p:nvSpPr>
        <p:spPr>
          <a:xfrm>
            <a:off x="468313" y="1071563"/>
            <a:ext cx="8424862" cy="1997075"/>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dirty="0" smtClean="0">
                <a:ln>
                  <a:noFill/>
                </a:ln>
                <a:effectLst/>
                <a:uLnTx/>
                <a:uFillTx/>
                <a:latin typeface="+mn-lt"/>
                <a:ea typeface="+mn-ea"/>
                <a:cs typeface="+mn-cs"/>
              </a:rPr>
              <a:t>Vietnam, Cambodia and Laos were called French Indochina. The 3 were controlled by the French’s harsh rules. </a:t>
            </a:r>
          </a:p>
        </p:txBody>
      </p:sp>
      <p:sp>
        <p:nvSpPr>
          <p:cNvPr id="6" name="Title 1"/>
          <p:cNvSpPr txBox="1">
            <a:spLocks/>
          </p:cNvSpPr>
          <p:nvPr/>
        </p:nvSpPr>
        <p:spPr>
          <a:xfrm>
            <a:off x="0" y="0"/>
            <a:ext cx="8229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effectLst/>
                <a:uLnTx/>
                <a:uFillTx/>
                <a:latin typeface="+mj-lt"/>
                <a:ea typeface="+mj-ea"/>
                <a:cs typeface="+mj-cs"/>
              </a:rPr>
              <a:t>Vietnam</a:t>
            </a:r>
          </a:p>
        </p:txBody>
      </p:sp>
      <p:pic>
        <p:nvPicPr>
          <p:cNvPr id="7" name="Picture 4" descr="452px-South_Vietnam_Map.jpg"/>
          <p:cNvPicPr>
            <a:picLocks noChangeAspect="1"/>
          </p:cNvPicPr>
          <p:nvPr/>
        </p:nvPicPr>
        <p:blipFill>
          <a:blip r:embed="rId3" cstate="print"/>
          <a:srcRect/>
          <a:stretch>
            <a:fillRect/>
          </a:stretch>
        </p:blipFill>
        <p:spPr bwMode="auto">
          <a:xfrm>
            <a:off x="3048000" y="2636838"/>
            <a:ext cx="4044950" cy="39163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11 Countries in south east </a:t>
            </a:r>
            <a:r>
              <a:rPr lang="en-US" dirty="0"/>
              <a:t>A</a:t>
            </a:r>
            <a:r>
              <a:rPr lang="en-US" dirty="0" smtClean="0"/>
              <a:t>sia</a:t>
            </a:r>
            <a:endParaRPr lang="en-US" dirty="0"/>
          </a:p>
        </p:txBody>
      </p:sp>
      <p:sp>
        <p:nvSpPr>
          <p:cNvPr id="3" name="Content Placeholder 2"/>
          <p:cNvSpPr>
            <a:spLocks noGrp="1"/>
          </p:cNvSpPr>
          <p:nvPr>
            <p:ph idx="1"/>
          </p:nvPr>
        </p:nvSpPr>
        <p:spPr/>
        <p:txBody>
          <a:bodyPr>
            <a:noAutofit/>
          </a:bodyPr>
          <a:lstStyle/>
          <a:p>
            <a:r>
              <a:rPr lang="en-US" sz="2000" dirty="0" smtClean="0"/>
              <a:t>Burma		</a:t>
            </a:r>
          </a:p>
          <a:p>
            <a:r>
              <a:rPr lang="en-US" sz="2000" dirty="0" smtClean="0"/>
              <a:t>Brunei</a:t>
            </a:r>
          </a:p>
          <a:p>
            <a:r>
              <a:rPr lang="en-US" sz="2000" dirty="0" smtClean="0"/>
              <a:t>Cambodia</a:t>
            </a:r>
          </a:p>
          <a:p>
            <a:r>
              <a:rPr lang="en-US" sz="2000" dirty="0" smtClean="0"/>
              <a:t>Indonesia</a:t>
            </a:r>
          </a:p>
          <a:p>
            <a:r>
              <a:rPr lang="en-US" sz="2000" dirty="0" smtClean="0"/>
              <a:t>Singapore</a:t>
            </a:r>
          </a:p>
          <a:p>
            <a:r>
              <a:rPr lang="en-US" sz="2000" dirty="0" smtClean="0"/>
              <a:t>Thailand</a:t>
            </a:r>
          </a:p>
          <a:p>
            <a:r>
              <a:rPr lang="en-US" sz="2000" dirty="0" smtClean="0"/>
              <a:t>Laos</a:t>
            </a:r>
          </a:p>
          <a:p>
            <a:r>
              <a:rPr lang="en-US" sz="2000" dirty="0" smtClean="0"/>
              <a:t>Vietnam</a:t>
            </a:r>
          </a:p>
          <a:p>
            <a:r>
              <a:rPr lang="en-US" sz="2000" dirty="0" smtClean="0"/>
              <a:t>Malaysia</a:t>
            </a:r>
          </a:p>
          <a:p>
            <a:r>
              <a:rPr lang="en-US" sz="2000" dirty="0" smtClean="0"/>
              <a:t>Philippines</a:t>
            </a:r>
          </a:p>
          <a:p>
            <a:r>
              <a:rPr lang="en-US" sz="2000" dirty="0" smtClean="0"/>
              <a:t>Papua New Guinea</a:t>
            </a:r>
          </a:p>
          <a:p>
            <a:endParaRPr lang="en-US" sz="2000" dirty="0"/>
          </a:p>
        </p:txBody>
      </p:sp>
    </p:spTree>
    <p:extLst>
      <p:ext uri="{BB962C8B-B14F-4D97-AF65-F5344CB8AC3E}">
        <p14:creationId xmlns="" xmlns:p14="http://schemas.microsoft.com/office/powerpoint/2010/main" val="331032551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3"/>
          <p:cNvSpPr>
            <a:spLocks noGrp="1"/>
          </p:cNvSpPr>
          <p:nvPr>
            <p:ph idx="1"/>
          </p:nvPr>
        </p:nvSpPr>
        <p:spPr>
          <a:xfrm>
            <a:off x="457200" y="1935163"/>
            <a:ext cx="5483225" cy="4389437"/>
          </a:xfrm>
        </p:spPr>
        <p:txBody>
          <a:bodyPr/>
          <a:lstStyle/>
          <a:p>
            <a:r>
              <a:rPr lang="en-US" sz="2200" dirty="0" smtClean="0"/>
              <a:t>Ho chi Minh and other freedom fighters fought for independence. The French promised to give them independence in exchange for help in World War 1. But their promise was never kept and Vietnam started to get influence from china. Communism was one of the major influences. Eventually leading to a war between North and South Vietnam. &amp; country. North took over control of south and the country turned Communist.</a:t>
            </a:r>
          </a:p>
          <a:p>
            <a:endParaRPr lang="en-US" sz="2200" dirty="0" smtClean="0"/>
          </a:p>
        </p:txBody>
      </p:sp>
      <p:sp>
        <p:nvSpPr>
          <p:cNvPr id="29697" name="Rectangle 2"/>
          <p:cNvSpPr>
            <a:spLocks noGrp="1"/>
          </p:cNvSpPr>
          <p:nvPr>
            <p:ph type="title"/>
          </p:nvPr>
        </p:nvSpPr>
        <p:spPr/>
        <p:txBody>
          <a:bodyPr/>
          <a:lstStyle/>
          <a:p>
            <a:pPr fontAlgn="auto">
              <a:spcAft>
                <a:spcPts val="0"/>
              </a:spcAft>
              <a:defRPr/>
            </a:pPr>
            <a:r>
              <a:rPr dirty="0" smtClean="0"/>
              <a:t>Vietnam</a:t>
            </a:r>
          </a:p>
        </p:txBody>
      </p:sp>
      <p:pic>
        <p:nvPicPr>
          <p:cNvPr id="20483" name="Picture 2" descr="http://www.learnnc.org/lp/media/uploads/2009/12/ho_chi_minh_1946_cropped.jpg"/>
          <p:cNvPicPr>
            <a:picLocks noChangeAspect="1" noChangeArrowheads="1"/>
          </p:cNvPicPr>
          <p:nvPr/>
        </p:nvPicPr>
        <p:blipFill>
          <a:blip r:embed="rId2" cstate="print"/>
          <a:srcRect/>
          <a:stretch>
            <a:fillRect/>
          </a:stretch>
        </p:blipFill>
        <p:spPr bwMode="auto">
          <a:xfrm>
            <a:off x="6300788" y="2133600"/>
            <a:ext cx="2532062" cy="3719513"/>
          </a:xfrm>
          <a:prstGeom prst="rect">
            <a:avLst/>
          </a:prstGeom>
          <a:noFill/>
          <a:ln w="9525">
            <a:noFill/>
            <a:miter lim="800000"/>
            <a:headEnd/>
            <a:tailEnd/>
          </a:ln>
        </p:spPr>
      </p:pic>
      <p:sp>
        <p:nvSpPr>
          <p:cNvPr id="20484" name="TextBox 1"/>
          <p:cNvSpPr txBox="1">
            <a:spLocks noChangeArrowheads="1"/>
          </p:cNvSpPr>
          <p:nvPr/>
        </p:nvSpPr>
        <p:spPr bwMode="auto">
          <a:xfrm>
            <a:off x="6300788" y="6021388"/>
            <a:ext cx="2592387" cy="369887"/>
          </a:xfrm>
          <a:prstGeom prst="rect">
            <a:avLst/>
          </a:prstGeom>
          <a:noFill/>
          <a:ln w="9525">
            <a:noFill/>
            <a:miter lim="800000"/>
            <a:headEnd/>
            <a:tailEnd/>
          </a:ln>
        </p:spPr>
        <p:txBody>
          <a:bodyPr>
            <a:spAutoFit/>
          </a:bodyPr>
          <a:lstStyle/>
          <a:p>
            <a:pPr algn="ctr"/>
            <a:r>
              <a:rPr lang="en-US" dirty="0">
                <a:solidFill>
                  <a:schemeClr val="bg1"/>
                </a:solidFill>
              </a:rPr>
              <a:t>Ho Chi Minh</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CAMBODIA</a:t>
            </a:r>
            <a:endParaRPr lang="en-US" dirty="0"/>
          </a:p>
        </p:txBody>
      </p:sp>
      <p:sp>
        <p:nvSpPr>
          <p:cNvPr id="3" name="Content Placeholder 2"/>
          <p:cNvSpPr>
            <a:spLocks noGrp="1"/>
          </p:cNvSpPr>
          <p:nvPr>
            <p:ph idx="1"/>
          </p:nvPr>
        </p:nvSpPr>
        <p:spPr>
          <a:xfrm>
            <a:off x="609600" y="1752600"/>
            <a:ext cx="8229600" cy="4525963"/>
          </a:xfrm>
        </p:spPr>
        <p:txBody>
          <a:bodyPr>
            <a:normAutofit fontScale="92500" lnSpcReduction="20000"/>
          </a:bodyPr>
          <a:lstStyle/>
          <a:p>
            <a:r>
              <a:rPr lang="en-US" dirty="0" smtClean="0"/>
              <a:t>Cambodia was once under Indian influences Cambodia. Cambodia is home to the Khmer Empire. The Khmer empire made great works in Architecture, Culture and Religion. It made the famous Angkor Wat Temple. Cambodia in its recent history has suffered from Colonization. Cambodia has suffered a cultural genocide. Khmer Rouge was a major issue in the United Nations. Cambodia is suffering from problems involving child trafficking, democracy and global trade.</a:t>
            </a:r>
            <a:endParaRPr lang="en-US" dirty="0"/>
          </a:p>
        </p:txBody>
      </p:sp>
      <p:sp>
        <p:nvSpPr>
          <p:cNvPr id="4" name="AutoShape 2" descr="data:image/jpeg;base64,/9j/4AAQSkZJRgABAQAAAQABAAD/2wCEAAkGBhQSEBUUExQUFRQWGBcYGBgWFRgXFBcVGBUXFBUUFRcYHCYeFxkkGRYXHy8gIycpLCwsFR4xNTAqNSYrLCkBCQoKDgwOGg8PGiwkHyQsLCwsLCwsLCwsKSwsLCwsLCwsLCwsLCwsLCwsLCwsLCwsLCwsLCwsLCwsLCksLCwsLP/AABEIALcBEwMBIgACEQEDEQH/xAAbAAABBQEBAAAAAAAAAAAAAAAAAQIDBAUGB//EAEEQAAECBAQEBAIHBwIGAwAAAAECEQADEiEEBTFBEyJRYQYycYGRoRQjQlKxwfAVM2JyktHhB6IWU4Ky0vEkQ5P/xAAZAQADAQEBAAAAAAAAAAAAAAAAAQIDBAX/xAAlEQACAgICAgIDAAMAAAAAAAAAAQIRAxIhURMxIkEEYYFSYnH/2gAMAwEAAhEDEQA/AOzaFaBoVo948ihGhWhWhWhWFDWhQIVoVoLHQjQrQrQrQWFDWgaHNCtBYUNaFaFaFaAKGtCtCtCtAA1oGhzQNAA1oGh7QNAMa0DQ5oGgAa0DQ5oVoQDWgaHNA0ADWgaHNA0AxrQNDmgaAKGtA0OaBoB0NaBoc0DQBQxoGh7QjQDoa0EPaCCwKzQsELATQQrQNDMRPShJUshKQHJOgEF0FD4Vop4LOJU0shYUbddw4braLsTGal6Y3FoRoVoWFh2KhGhWhYGgsKEaFhQIILChGhWhYbNmBKSpRZIBJJ2AuTCsKHNA0U8qzRM9FSbdt2NwYuwozUlaKcWnTGm2th30jByLxCJ81Y2KjQ5HlHKGDPdiYTx1mRlYQhNVUxSZYKWcPcm+zAj/AKo5HIkKSLcQEE0/VyhcBNwdA7fPWObPlcGqN8OJSTs9OaFaGYebWhKmIcAsdQ4djEjR0p3yc9UNaFhWgh2FCNA0LBBY6EaBodBBYUNaBoVoILHQjQQ6EhAI0DQsEFgNaBoWCCx0I0ELCwWFFWFhsKIViodGL4nxQSlAVVQpVKgGAVbyqUxZ7szaa2vsxTzjKk4iUZa+xHZQuk/GIyXKLSKjw+Ticsny0zQhKVgJmCggpC1AhkpLsA4Dk6+rx6KI5nw34WEopWsutBKQReql0hSnu45gOxHQR0wjD8aDgnZrlab4FhYSFjqsxoWCCCCxULBBBCsKI52KSgpCjdZYerE/C3zEc34/zQy5CZYqeaWNIc0JuoWUCl7X7GMrP85UvH0BwmTy2CrkipRDODtp0vGJ4wxpnzpQUlCuHKL1KKVXmM4vezB/5ukcs83LidMMXCkdH4TxhQZYPEZXKp0ra+inUshtLi3yMdvHmeCkjgy+RDhiCpaqQ13DaG4Pp2EelpL36xP4suGh/kR5TPPf9VJhUvDy6FKTzKdJZWrKAs2gBjIyHy08Kc7qDVKpPlSaiC2vprDfG+MXicQiZLFISpUlJBqBKZqhUzWd+8S+FwkSWXMcrKrg2SSwpP8AFb2feMs8k7ZphjSSO/8ACk0nDgFBRSpQAKqizu7uepHtGyY5rwnNKEhBL1usKJD/AGUpSEgb3L+nWJ/GOc8CQUg88x0AWcCmpai5+6R/UI6cOReNfowyQe5vQiiwc6RjeFsfXKCPtJSCNPKbC2tvzEP8Y4oycDPXZ6KQ9w6yEaf9UaQyKUbIeNp0czgvFC14pU1jQwCRTM/dgm1k63J6PuLN3aFOARoQ49DePGPD4SCl6LpF1IUkddX5ix/OPVPCk2vDAOORSkeUpFi4AB2YiOfFk+bT+zfJD4qjVgh/DheH6R1bHPqyOBofw/SCjvBsGrGQQ/hwUQbD1YyM/PsUqXh1qQHUAG13ID2B0d/aNOiIMdl6J0pUtblKwQdrQnIaiedZPiyjFFps1ZCgkkuXQdQhJLFjqemj3MekNHJZL4DRJxKqlqXLQJSpaVag/WAP2HMwH3o7GiMMKcbs0mk/RHBD6YI32M9TnspzkzVFKkUKA2LjcHYEBwz79o1AI4XKM4TISubPs1wlAdSiRerYFmGreXcRqSvGtRATh5pKg4AIJKdXYaWjnx5vjcmavE74R1EKBHNYbxqhSlpMqYlUvzOUkD1ULRvYTFBaErAICgFAGxY3vGymn6ZDxtex2EHIO5Ufion84maIMIfq0fyp/AGMrxXnv0aSGeuYqhDBySzqbuEufaDbWNsNbdG7CgRwOTYwyzLVLJUtdIUk1KISsggzA7jU3PbaO9qiMeXdWVPHqx0cv4+zibIky+C4K1sVJUAoAAlgDqDe40YdY6XiDqPjHm3+qmKBxGHQUElKVKcFjzlqf9mrw8kqiKEVY7Ks2nrSCTOqbVUyxNZs7jY7D7I9Y9ByfEVyZaiC5AdyCXFi5Fr6+8eYZXlKRISuhRUahwyojUulRAIYh21jtskm0YBaEppXLRMNDuUlllLm4u3Uxy4ZfJ8nRlitUeZ/T0fSVzFKRVXMUoUEEusvzOxLF9oqY+YmbTNpICiwZIHKLFVt7n3jPzJQUFUOQ40Cmanf369InwuWzRLSKVM5sEKJckU6C3Rt3h19i+qO+y4SVoQgutCWIDVLYJsogb76bxLmPj9XDVK8i6vPVSoATKgKWDGkBPoY59jIxJWhYpmoFqWoCEITy1bkh9NHcRGMYmfOaoEJAJID6uDUNiwfpeMItxdo11TXJRzWZKUjkCbKKvNUpTlyHJ7naIziEyv3SmCQrVKjUWAq1Cbs8aGLwEpAChMYEFgdXAeljrroC8ZK8GqeDKk8yhq6kpB60ub3LfDrFJ2DR0Hh/PTQRNICySqpgHuaUpvZgH+ER5urmfiKUOc2S6XUgIVqC/KkX3t0jBk+EZ4UhKgkkk8oIUaQC9vie3aOlw2STpcopVKoVXpTdYAZI1swF/SJbiuUxpN+zRyLxIiRMQrmICSlQTQNWazB/iNId4t8ZfSZSpCEMmYwDs/KRMcl2vSzdtdowTnEsr/dyK6UvUmw0Fw1lct/5vSJsZj5dgUSUKdwoJANJJu3RlD4hoqM3FUhOCZV8LTV8RVSuVCWId9Sw5RqLR6d4QnGhaSXINT20U6WsNeT5vHkWHncOctKJiRUUitLkAVOS1idB8fSPS8px6sOGMuoFIBIUATS9y91E6g9INlGabJ1bi0js3geOMxv+oQlBNUoKUolgmYGIB18pbbWJJPiyeVc8uWkfdck/wBYLA6bbiOl5oJXZj4pHWrmAByQPWM6X4kkKmGWJgqSCT0FJIIfraOE8aZvNxMs0KMqVyhiWWq7nbX0fbSObRkSlKTLkLXMmEgznqQym5UOq4cPcWa5LM+U/wAj/Efjr2e04LMUTk1S1BQ7RZePL8txmIwJVMmpRKkkIpl1Fy+rEgkkNcl9Y0JX+pkxZAGGSkOASqa4F2V9kO3bpFwzJr5cMWj+j0B4R4zZGfSjLStUyUhwCRxEln2cH9X6RYOYS+ZlpVQAVBKgSAQ4cA2fbrG6afomiRJ+sPdKfkpf94lePNc3/wBTFpmHhymASQ6rqZ3BKSzAlJHvE8j/AFIXSGSJhWDS7IAYXc6ava5YDV4weeCZWjPQ3gjjJPj80iqSoKa9wPcBRdvWFivPDsWrOH8S5thxLKES1KUkBKluCkkEVGoeYgEJf16Ro+HM4wqZUpBS0ylnFLqI+66gf7945efQiYqWl2loKnIBTVxdSN9u2kPzx5eMkSkJSK0ySS3MFKSlSiCbguSfeOTho6VwbGYrlifMLTEEhyLEXBCXvcPtHSTvG1CuHLQKAAEu4VSUhnuQ/WMbxJLTJSVpPNUiUUi5BmJUUFRV/AHfeMlGZYcT1yqUuhSjcFxwxdlP0T3dvioSa9FNJ+zrUeP1ANwklrWJFhYdYwcdmqp0wqUqZdVVLulIqBoR0Fm6tvGPi84w60pmUoSHo5UqZ2q0L7Q6VjsKJiRQgkhJSl1tzAkbvoRFOcmuQUYr0bCcYmqoJCXBBpQ1u9/lGgfFZ+iHDkKLoKOI7qYncFwQ1m6dI56RnmEAURKQQlnJVN3sHD9YfNzvCcpVLlisOCFTrgKKdu6SImMpL0Nxiy5hcbwryyavM5Ql6hcnW0RZnjDiFKUuYt+Rjw0lqHYDmDXL2ERYnGYUlaAhKVpqKmXMJSE+ax0AaJped4PhhXDS1RD8aYHUwcXT90i0K2OkacnMgUEqClBmWpglOznzMDvbrEeJxKlkkzKSSomxBIpsk0llamz7xkjEIWVBNYQ4UEh1oFiWY3VysbgPUW0i9KmoEpZmodCTUQlRQlIKqQSqk1KL3JZmA9MdmpE39EFAp88sW1CFOz9T0b5wJwrt9dLdxalRN7h2Bazn0eI15rgwkJpUFEOk8c7vSTy3GkVsLigpq3U4BWzJSkpSUoKkJHMjmAq111Z4uTaHJ16HYrKVKCVImoSTUxAU+17gN89YiyjJ5soqUZ0v6yygVKqtcE+/W35bUgyeEFzgsXSgMUywVEcrPba7b63isMZhKllSlEA3AnoBHMEh+X2hxm2gST5ZNNkTpUoKK5KmblSoJAIBYmoOAOpc+sUMNiVvUVI5kpugAIS4YguASqoCztd+kV8w4awFIUQmqzmok09QAH/vpCT8Zw1KCkJ1q5Vcn3U7lyGVZt77xEuSG02XstM36dOWVLFKQUkJC+Rwq4PmsFPrzAdI6LEJljnrnIJJUoqSzkkHy3SLl/kwjIyPFlMyoiWCsM9LlQuzBrAly+h63i5k/ideLJSlApqJSSkJNnACwFMbg6u5MCe38Kiyhj8LIC0iW6nSEldKkqUWD2FtfyfeKuExA4SApJKuYNSFAAKYbsbC79Yv5d4vKDSSlf1kxSCosWMwBgGsApJAAihK8TK4k1bIKSoEUh0gqTcBiw8ose8aclkWZ4ZJKFLRMl6eUAOHFgnTftFnE5xhudxNAFwXUFaBJSq/Vx7iG554mXNk3ISAg0sFbOm/uk+jWjFzLF8VkzJihSkBIoAcsHL76W/GGv2S3RkYjHhcxRZTaJBUTTqd/j7R0w8VnET0SpSESUqZFZFSiA5cvZn2jnsxyXhoMxK3FnB8wcsem9rDrcwZUoUlQcTQSEkMAARZv4nq+HaNLjJcGabNWfikrNNTJQopdKuZSS7TFHca26HQkRtTc3W0tYHlZaKiyii4M2YkHpo4u/RMZeB8OoVKWUKBWVJS5FhzYr20kJL6fWdosGQmSEypprVMSqsOR5rywlX3WW73uIwkrfBaXZYnz1YhfFmzCuSmqYXCiCFgyyE0kfaSCxCRb3ihiJnAlKUVyy6iQColanHKKRppcvAmfKc0kJSDLIAVYMVOlTagpKgEnudYr+KFSluEJCSgEklYvZKSkgfacAgnVzFR225Cq5Rf8EniS1rMxCF8QXKgFMwJ1+yC3pG2MacJ9InonS34dCAk1FSlLQyiN25jd4zsjny8Bh1GamokImuACKCuhIG4JIG0QZpiFYkKUqSiRLmJFKnJdArpLbEqufTtFJ1K0FWqZyk7MuIolbqUSST1UWZkhv4t97NGpliVSpgKFkqBUBYsDUE2UbHXT0u0UsR4aKQVhQUwUbOC4Dtp0f4RYkYRSKQ5acmlVztTMf15QD2hT+SJUGjZ/aCP/sExSzzKKPKSrm5WOl4IyMfLTXe5ASCXLkhABJYM9oIy8V8laDcLL4s1YqQpa0gAJqo8wWp1EhgPUx22OyqSUJxEwDjICAFOukFICQAlJAKizX6xzWTlKCVJw0xTcqg1AuUkOxctT8/SNDEeIUJBSZJSt0uEg8SkGopK7sCHHVjFyd8IpKvZPm+IqJSvlXxJcxQWin92goQSQogljoO0Ys7BSlzpk0TBUoTCoMQl1IIKg4J8x/KNDF5pLRzGQtFXV1AnzPSSX+HrDJGLoQsmStSVBwopcBIdVm7W9hCToKMj9kSuFRxWFZU9P8ISLtuHs22sPRlkoTELM0GhgA2tKeV7bsOusakzxHKRyrkLexYAp7h/1vBIzzDElpK77c+jDek9Iq2KkY4yqUy08VLKIv0pJLM3oISZlctXDHFSKUt/uKunVR2jXGfYdmTKWCdHCy4N7csT4bHSzXSgkUswEwqSdTcy7+nYwbMKMGbJQlU+YZiHmJUKQXatQJa20ZU8OhMlPMK1KBYuSoJQA3okfGOkxU3lUplpBApJlKZLKvdg52v1iCXiUyy81Ux3SUp4aklwqp3YnZoakDiVJB84E1KKgE8Mu9SSAkuzAg3fo43h+Mxs2XJKDO4gUUuxtSkglPuQH/yYupzSQ5UUrdRBNSSu1TljQN3h2IznDkEitJcX4ZIcK5rMBcFu2sL7Cjk8VNK11lTqL+xi7lkpSgGmhK6hqq6UgFyRuP7RpYTMZaQaplRdJH1BFgeYP3G0aEnHYcpCUBSlhyr6okkXDcocC4f0inIlIz8Sq0oTJ6SmSxoqLqVU5NhqT179Yp/s+W0wGdKde1RtettOto1SEFKgeUuCDwFE2dx5e4+ECeAZZAmyqypJCig2QyqkNTq5Tcd4SY6KOGXSkPcvQSokilXIkJYsQ4CntGnmMlwiYFAKTVZw6gTTSkpDkkBTJIdkkkwV4UM0xDg35SCzbMnVyL+sZtcsSqeJLqrqBEtVDM3MAGJ79z1iKt2GqRpZZmSE1FSVI4RChUsVBlF0HluVPp22uY2solpw0viJLoKqiVqCRLZZUxUHcFRZwPsnrHJz8TLpRSqUT9uqUpn6httdY1pmc4dSaTMmEEMQQopBckEpIYsWPtBrXoaoT9lomFMwEJKQaecU1FaiStx95RYD7sRScsSEqkktdJrMxI0Dm4qDMSn1buInmY+SUyxMM0rNiShTK1ugEOS7WJhiczwhCnrCizEI5drEEOQ/4w7Y6RFiMtQqgjRKFICDNTUoCtQvTqSVadozVZgkTpoJIqZmKmqQQEs5FtTcfDWNObmmGrBFwCNZdrFVSWp0pI366RTSmX5lNSQWJkWrY0ta4qptuHiv+ktWNxWYAypyGIuAGpbzbmxI5U37G0VcKQmWUOlVSyt0m4ShMxJcasQoqHpGnIKTLIl3VuRJXSSFJN2FmZUOk4NIUpVEwVBrSlOEhKgwdLXcP1YwlJRHoRyfEgkJQEbEG4LE1zFBevKWmFOmjnWLeLxasQqWqdNlqUiSCaQ1KAwoUyW1JLhzf0MZGMRyAcjpJCnkqIF+UacrXi5JzRAWig2EohTpO1JLBtHBYekVfQEGJmyKbFLWOnwF0EaFn7dy+RjcyStS6UBiX1ZtegDhyGd/L6xtT8wlqDFmpUGMskV3oUzWAfvvGchKQlQJRVZvqCw+8CGu9vhAmJ8laZnBUTWHBYEErVZIYMSp9hFrD49awTQgiXSWEpLllWDl7c1+3VokCUUh2BdTkSNXakBxbeJ500IUs6IUOUcGnQsQdtR+cNsEitis4ly1UolOw5q1zEsotWkJCvZ7O2m0OxmPpQgBCQAhCwoVEqel9TYhQULMOWMSZMd3Yk9ABv2iT6W6ACHIcAk7EggAHQAubfeh0TsSJzRezak+XqSTqesEXcJ4axMxCVolApUHBdGnuYILXZOr6PXEZFhgGTLSx2Y37xWmeHMILmWB8fnD8xICRUebV9SoFIZw7JdoyxM/tqNOmujR5yjJ+jrlkUXVF1WS4QsCkltHJt6XgTk2F2B9ir8jFJATVzFTb83y3tDFBABATy22vtuG7xWsv2CmmXp+T4VVykmzXKvhcxCMmwguEsexV6Qv0wiWGBqqHXy61E1i77RFOxyqlM55kbUjb+K/XTtCUZdlWif9l4ZwyBbS5tE+HwslHk5O6SQX7lnMZ30t3JJduqU+lmNMLg8apkkOVUsRUDrdSWYsx37tBq+ws0cXIlTRTMUtSXBYrLONCBtEGKyvDzPPduq1PFBWJmVXQAHY86Tyupjd2JJZ+idIkkz1ODqQosKwAQ6iz+v4N2gUJdhbJE+HcJflP9aocfDeFbykf9ar99YgnY1aTyjRK6bBdVwXLu9/x2hisdMKy6AeUEcpDm/RVtBBUuxfxEyvDOG6K/qMS4fw3IQXSVpP8Mwi3SMk5jO4LhJqBtyVVfwFYUkEbVgd4uYqcuk2o5SyQRc7HjEtL6XSp4dS7C/0XFZTJLuubfX6xV203ir/AMM4Xqv+sxfTOBSUqKkpcEkTkli4YD6kO+6d37wYiaAOUFwLfu9WNm+jsr5aQVLsboojwvheq/6zAnwthT97+sw5GMmcRbIYVo0KVMopIUgDgkFJDEhrE+wMTjp32ZYUK/tMHF3ccINezv7bQVPsX8Q3/hXC/dV/WYT/AIVw3RT/AM5iGVj8U6GlI+30LpB5So02L20/xPgcbPd1oAVeplXpb7pQpID7tA1JfYcdCzPDEgi9RYWBmaDoHGkVD4clA2llXcTv7pELgsbiRNl0guaqk/vEFHNzKC00oLU3B9ovZliJqkkFKKW6rBd+ZiFAgHc3I2h/LsX0ZSsslA3kTP8A9HEOmYaS1JkzWd2rUz9WjUnTp7qoqAs7Uu9qSA4ZT+XV94EzZ33lDnUQx5eIQarKJ6uQLAu0VTEU5EiSnyInB9aVqf3FotypEpV3mg/xLmA/jFgT596VEFg/NYqcVGzX0itiJk8jzBud7g/GkOQ7WMTT7KTYfsXDqfUvcgLUX7m+sYeZZIj6VIEmWSgOJpFRSAopAD9Wew7R0E5eINTKJBVsoXV1AZnfcDreKCULoLpJII3FlOKS1IDg3qa2sONr7B0y2rwvh0hzKUB15267mA+GcOS3CU+uiyWi4lE/hl1BiktzDzcxJABBD2/xFOfh5hJH2uYvxD3v+87wqfbHwU1YLBJLMh3ZisAuNrqhq8swygQJUsjRwofK5vHFTcrmJUXSoasyw/u5MH0fmDJWzAF/TmD3Oj9e0a+P/Yy3fR2J8P4ct/8AGlm2tVj3sQIin+HpP2cPKHc1EDuBUH+McMZZdgFX6ge32erfOJV8RKhUSCOm3RmO1mivG/8AInf9HomBkKly0oDsnt3J2hY86l1kOJh1P2ldf5oIXjl2G36PQk+IANT/ALSe14ZiM8IdpdRcBqQk32ue2naOZK01LN1BVBSCO5VZz1Ai7MxJTjKQAZZmJ5jq4cBb6aE/EweKIbF2fmq/+Tc2vTra2uvbvEH7XZJaSGDu5TSC2h/W8Px4AKaVEqrStVV6SwFSWDAsE69IrycCWWAEsokbB1AED/u+cCSHbJJnima1SZKaQRcq37kbw6X4jmqd5SOtlF32OvpFSdgaU8IpTc1EfBjrD5GXmpVLOQAerAN+UGsegtllPiFar0JYM5BV8htFvD5wQ5bbZxY7RSkZKtKSAEse97HWJk5asWPQD/MJwiO2OxOcMl0pDjX4tEUzPFlihI6D16fOG4vBKAUToS3+6JJWAICfV4WiGmRSvEEwPYBh66nSJRnK1XNOoBN7bdIoIk3W7ebf1i3JwgpNxdQNidn/ALwVHonYsnMFEWmSdtSsa2APLYxLKzGxPEkqA1Y2BZ9TrpGWMGEpJ9Dq1w8RYAICaVIqdlXURsbfrrDcYj2r2bn7VJSwmS2PVSmcnsmIFYuaz8SWQLWKmHa6RtEmGVLKf3SAHSwckhh1LvDULl3SJaWcFhoTpuIajFgm2Vk5lN1qRqdBraI5meThug67RNNx8pAZUom+0w9NLiwitjcZLUWTISCCb1rV8jBUUTsOTm+IItTr/jpEsnMFr813DeazEsQxB3ER4CSSpNmt0Pc7xdwGCY8zC/fueneBJBsQqzmk2Qpy1wobONkww5spT1khrak69dIlwuVhZuoM6gDc76MzjWIxlaHV9aLkWpZmHcxdLodglQ3mKqPe2pA9YF4dwGWdzcpfrb6y/tD8Rg0ABSpgT6pJG97K7xUxOFlJCiJqCWBHKu/YFiIKQm6JWWjVT/zMAH71ECJFY1YFiki+ikk29+0YGIxYShVht+I6QmCx/KRQk827kXB1eBRTFua/7RmtZy59N2aIp+JmcRDJTzJ1cuLdarxJhZtSTYWUnYaVzP7D4w7hVTZfZJ/7HgpIdsarMFkswS24UrUX6n8IcZ6w/PKIt9tTX6uAREARzL7fm8Us1sl+w2gSHZoqkzVMy02OoXy9rm5i7wJoLCakhnYqVbS5tGXkUriIJs6W2Cdj0i3iMIaylLaP1u99XaHSuhWPnqnAuFSiG/5g9yxI+EQKzFdhSk2Z2foQzRHiJApJNTsdGawd39tGimjDhSZfMq7AfBzpFaoVs3ZSkkOpEp9+QfmHhYoLw0wFgogDYs8EGgbFbNMEEAEKTZTsOlyA41tGvgshSGXUCaQw1DkdPSHycmTOSQXSx6WJ1t1EXJOUrSSykMQ2mg7dIfjk0ZbpGGmUFTSKwApQBZmAqAMX5vhyYlRUBygk67P0i3hvDjBXNdRdwL6vG7PVyKH8J/CLjhv2TLL0cmfCk43KQ/c3/GKK8tKFBKgx00I1/wACPQhMjG8S4QrQFJdw7kM9LGKnhpWmEczbpnNpkkb3u7HYaX6axdRkU5QBYMb3/VotZbJqmoKQLMV9xprHTpMTjxbK2OeTV0jjleFpvQfGz9Ypz8IqWqlSmUGDP1Y/mI7+qOG8ZIbEg35kXYA3BbfQsIc8WqsI5W3Q0YE0tu7v67RYOEIQrYIdz32ith8a8tIuCEu/fpHTycOFYMj76FP1LgtGEMWzZcpa8nJzcQliCvtCFSAxe5/s36vGDinU5azlVj1A/tDpZZCHftcdRDcLG5G/MnAUh7sbb2YQzCYl3Y6Q2RKVMmqJ8odvSx/IxAhYlrLXB/LeI9FJlzGL5AU6+g6ekMlYhZt6Py9Q/SIJ2NSbaABncb+4iEY+kkuSG0f8ngpgzUwEw8ZQOwYesa85bfH845vCZkOIFMLi9i+r9e0aa8a7nd3Zv7mCgRJiMXSoAENrp1btFCTNJ5upO3t0hinUoMNhCzE0NZg/r37RVOgtDswxQIAIB0Gp7C8GKwTvbb8hFWXKKp24e4ILW9A/4x02GwlZP67QU/QrRweJwxBIKh6Cok/Jo0EZaULT92xIf8o6nEeGwoP6w9WVOoe0W4uiLVmRLlUIURo76kbnp6xZXhyDL1NZIF3+wo6+giDG4yitAYkW21c/rSJ05iQiVULoUoj+lYGrdYEuym+hk7CKQhZUALpuwt8r+8Z6sNXLPOPifwZ3jfzfHBeHI+9S/wCvaLWWZQkyUltYuk3SI245Od8OylS69A5GgJFrPeNmXiyFr8tNKlNSBdhfZ42hlqQNIJ+XpoVbVJEUsfNi8hwOI8WKCikpQRe6kqBuCGsp4fK8QFSQlMukh/KtZNgCAO3sYpZnl7L5r3LsA7d2Ae/eG4XDOdCASWJ6M2gBjGUmirOok5uSkFUsv/NN/wDKFjLGE6FTeo/8oIm5Ds66UgAaQ8LtpEQmDrDuJ3j06OEeJn6MKs2PoYjKhEOJxqUJc2hMC6kuB7Qqrhoo4PFBSR1YfhFgKgXIPhksuWE6WiQKivxIb9ItvDAt1xz3ivK1zqFIJNLgpDaHe/sI1hiOxhypkTJKSopNpnNYXLFhLUqdhdt2jqJACUBPQN8miMzRDQr1Pr+miIY1AuU3I4aThWmqQoeUkerFoqY4UzLJsllAdtW/GOtxeWvPChaoObbhgXO220Y/iTCUzhToZYF1JGljqerfGOaUGmzdStIu4WdTQaXq17PaNKb4bTQADzOLno9x8IycIgkoAd3D3HWOqURpFYIJ3ZOWTVUeeT1EpSaWckHpqzH3hJGFMwOzVf42+MXvFOHonAJICCmpnLO6id94MpWQhnD8wHxaMpx1dGkZWrLOUZWQltSXbZwTaI84wC08ygGJUP8AYFD5k/CNzIJbS3VcuQCOlrfERdzGQJkpSeot6jSNYYbjZlLJToysgwdRBIsE/M6RN4nwSU4dawHpps/8QBv7xey6XQgBvWH5hK4klaQ90kD1a3zjWEKjyRKT2OIymZe4F9xb0DCx1jssiUClR6Fuve/xjjMrSXHYdtQY7PKZRTKD6kk/HSMcauZrkdRNJSh19f8AMRlTGwJPqB8ngCoaVR10c2xy2c4KmbUdyS1vXYRHiKSqW+7CL/iTCzFJJluewA19yGjnFYiYaU8M1y7G5v3EceVJNm8XZtYvDETENdLh/T/3HVYO0tIHSOUyiSuZMf7AA11fp2jqEBg0a4km9kZzf0Wq+sHEiuTApVo3oizKxuWhS7h4ZJytIbSETmqTNYLBt16kX/XWNRKXEZ6JstuikMAP0YIuGV+mH9oIfjQtioFCHhcVq4VK+8WpImiyFRlZxKKlB7AD9PF54r4iXVEz+Soa4ZSygFK7nUG3Z7fhG3xA+/zijhpVMWQuFjTSHJ2yYTodXEFcFcbGbJ+JA8VyqD3/AF8YTGlwWK4cF+0VwuG1QNAWSRGT4iw5KAtOqfflLPrFwqMJMLg94UlaaKTpplTJEWBOw6Bieuv5Rr8SKWHSEhhEtUTjhquQyS2Zz/izDhS0LcP5d23I09Yp4CUyXKRvf32MbmeYXiSSBqOYeo/xGLlUmqwZn6ehjnzR+RtilwdRlcumUAzPf4/4i0SDrFdKrNDq464xpUc7duyxVA8QVwoXDEZgycCeT9k399x+EbFUQ1wlcRGCi2+ynJsn4kFcQVwVxZJMVxAMOiqpua4f11grha4TSfsZLKSE6WiWuKwVDgYXCAnriPEKNKm1Yt6tDaoaZkAHGolgLYFi1xvU4cPv1jtZK+Ueg/CKhwyHCqQ/WJ64yx43FtlylZPxIIg4kEbmZSSQ3/poEqa0EEZUOwK4VKxuH92/CCCE/RS9irUNgR7v+UKFQQQLgT5FeCqCCKsKB4KoSCHbE0LVCPBBDsQVQVwQQwHBUFUJBCsBCYrYXCBBJG5+UEES1bHZaCoUmCCLsQVwtcEEAhOJBXBBAMWuCuCCABK4OLBBCAXiQcaCCBjQnHheJBBCb5GuQrhK4IIbEFUEEEFgf//Z"/>
          <p:cNvSpPr>
            <a:spLocks noChangeAspect="1" noChangeArrowheads="1"/>
          </p:cNvSpPr>
          <p:nvPr/>
        </p:nvSpPr>
        <p:spPr bwMode="auto">
          <a:xfrm>
            <a:off x="63500" y="-609600"/>
            <a:ext cx="1914525" cy="1276350"/>
          </a:xfrm>
          <a:prstGeom prst="rect">
            <a:avLst/>
          </a:prstGeom>
          <a:noFill/>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pic>
        <p:nvPicPr>
          <p:cNvPr id="8195" name="Picture 3"/>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6553200" y="76200"/>
            <a:ext cx="2095500" cy="13938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8196" name="Picture 4"/>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762000" y="118189"/>
            <a:ext cx="1380243" cy="14820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248379768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LAOS</a:t>
            </a:r>
            <a:endParaRPr lang="en-US" dirty="0"/>
          </a:p>
        </p:txBody>
      </p:sp>
      <p:sp>
        <p:nvSpPr>
          <p:cNvPr id="3" name="Content Placeholder 2"/>
          <p:cNvSpPr>
            <a:spLocks noGrp="1"/>
          </p:cNvSpPr>
          <p:nvPr>
            <p:ph idx="1"/>
          </p:nvPr>
        </p:nvSpPr>
        <p:spPr>
          <a:xfrm>
            <a:off x="457200" y="1905000"/>
            <a:ext cx="7848600" cy="4221163"/>
          </a:xfrm>
        </p:spPr>
        <p:txBody>
          <a:bodyPr>
            <a:normAutofit fontScale="70000" lnSpcReduction="20000"/>
          </a:bodyPr>
          <a:lstStyle/>
          <a:p>
            <a:r>
              <a:rPr lang="en-US" b="1" dirty="0" smtClean="0"/>
              <a:t>Lao People's Democratic Republic</a:t>
            </a:r>
            <a:r>
              <a:rPr lang="en-US" dirty="0" smtClean="0"/>
              <a:t>, is a landlocked country in Southeast Asia, bordered by Burma and China to the northwest, Vietnam to the east, Cambodia to the south and Thailand to the west. Its population was estimated to be 6.5 million in 2012</a:t>
            </a:r>
            <a:r>
              <a:rPr lang="en-US" dirty="0" smtClean="0"/>
              <a:t>.</a:t>
            </a:r>
            <a:endParaRPr lang="en-US" dirty="0" smtClean="0"/>
          </a:p>
          <a:p>
            <a:r>
              <a:rPr lang="en-US" dirty="0" smtClean="0"/>
              <a:t>Laos traces its history to the Kingdom which existed from the 14th to the 18th century when it split into three separate kingdoms. In 1893, it became a French protectorate, with the three kingdoms, Luang Phrabang, Vientiane and Champasak, uniting to form what is now known as Laos. It briefly gained independence in 1945 after Japanese occupation, but returned to French rule until it was granted autonomy in 1949. Laos became independent in 1953, with a constitutional monarchy under Sisavang Vong. Shortly after independence, a long civil war ended the monarchy, when the Communist Pathet Lao movement came to power in 1975.</a:t>
            </a:r>
          </a:p>
          <a:p>
            <a:endParaRPr lang="en-US" dirty="0"/>
          </a:p>
        </p:txBody>
      </p:sp>
      <p:pic>
        <p:nvPicPr>
          <p:cNvPr id="9218"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7010400" y="0"/>
            <a:ext cx="2133600" cy="16742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137898811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t>
            </a:r>
            <a:r>
              <a:rPr lang="en-US" dirty="0" smtClean="0"/>
              <a:t>HILIPINES</a:t>
            </a:r>
            <a:endParaRPr lang="en-US" dirty="0"/>
          </a:p>
        </p:txBody>
      </p:sp>
      <p:sp>
        <p:nvSpPr>
          <p:cNvPr id="3" name="Content Placeholder 2"/>
          <p:cNvSpPr>
            <a:spLocks noGrp="1"/>
          </p:cNvSpPr>
          <p:nvPr>
            <p:ph idx="1"/>
          </p:nvPr>
        </p:nvSpPr>
        <p:spPr/>
        <p:txBody>
          <a:bodyPr>
            <a:normAutofit lnSpcReduction="10000"/>
          </a:bodyPr>
          <a:lstStyle/>
          <a:p>
            <a:r>
              <a:rPr lang="en-US" dirty="0" smtClean="0"/>
              <a:t>Philippines is composed of many islands. Philippines's history started when Spain conquered it and converted its peoples to Christianity. It was a major center of trade. It transferred silver from Latin America to China. Philippines was later conceded to the United States. Philippines there after has been completely independent on America. America has also favored the Dictator Anti-Communist  Government of Marcos</a:t>
            </a:r>
          </a:p>
        </p:txBody>
      </p:sp>
      <p:pic>
        <p:nvPicPr>
          <p:cNvPr id="10242"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6400800" y="381000"/>
            <a:ext cx="1387475" cy="10890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277389029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Papua New Guinea</a:t>
            </a:r>
            <a:endParaRPr lang="en-US" dirty="0"/>
          </a:p>
        </p:txBody>
      </p:sp>
      <p:pic>
        <p:nvPicPr>
          <p:cNvPr id="11266"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7010400" y="4562764"/>
            <a:ext cx="2133600" cy="229523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6" name="Rectangle 5"/>
          <p:cNvSpPr/>
          <p:nvPr/>
        </p:nvSpPr>
        <p:spPr>
          <a:xfrm>
            <a:off x="0" y="1066801"/>
            <a:ext cx="9144000" cy="3785652"/>
          </a:xfrm>
          <a:prstGeom prst="rect">
            <a:avLst/>
          </a:prstGeom>
        </p:spPr>
        <p:txBody>
          <a:bodyPr wrap="square">
            <a:spAutoFit/>
          </a:bodyPr>
          <a:lstStyle/>
          <a:p>
            <a:r>
              <a:rPr lang="en-US" sz="1600" dirty="0" smtClean="0"/>
              <a:t>Papua New Guinea is one of the most culturally diverse countries on Earth. According to recent data, 841 different languages are listed for the country, although 11 of these have no known living speakers. </a:t>
            </a:r>
            <a:r>
              <a:rPr lang="en-US" sz="1600" baseline="30000" dirty="0" smtClean="0"/>
              <a:t>[6</a:t>
            </a:r>
            <a:r>
              <a:rPr lang="en-US" sz="1600" baseline="30000" dirty="0" smtClean="0"/>
              <a:t>]</a:t>
            </a:r>
            <a:r>
              <a:rPr lang="en-US" sz="1600" dirty="0" smtClean="0"/>
              <a:t> </a:t>
            </a:r>
            <a:r>
              <a:rPr lang="en-US" sz="1600" dirty="0" smtClean="0"/>
              <a:t>(A detailed series of language maps of Papua New Guinea may be found at </a:t>
            </a:r>
            <a:r>
              <a:rPr lang="en-US" sz="1600" dirty="0" smtClean="0"/>
              <a:t>Ethnologue)</a:t>
            </a:r>
            <a:r>
              <a:rPr lang="en-US" sz="1600" baseline="30000" dirty="0" smtClean="0"/>
              <a:t> </a:t>
            </a:r>
            <a:r>
              <a:rPr lang="en-US" sz="1600" baseline="30000" dirty="0" smtClean="0"/>
              <a:t>. </a:t>
            </a:r>
            <a:r>
              <a:rPr lang="en-US" sz="1600" dirty="0" smtClean="0"/>
              <a:t>There </a:t>
            </a:r>
            <a:r>
              <a:rPr lang="en-US" sz="1600" dirty="0" smtClean="0"/>
              <a:t>may be at least as many traditional </a:t>
            </a:r>
            <a:r>
              <a:rPr lang="en-US" sz="1600" dirty="0" smtClean="0"/>
              <a:t>societies, out </a:t>
            </a:r>
            <a:r>
              <a:rPr lang="en-US" sz="1600" dirty="0" smtClean="0"/>
              <a:t>of a population of about 6.2 million. It is also one of the most rural, as only 18% of its people live in </a:t>
            </a:r>
            <a:r>
              <a:rPr lang="en-US" sz="1600" dirty="0" smtClean="0"/>
              <a:t>urban centers. The </a:t>
            </a:r>
            <a:r>
              <a:rPr lang="en-US" sz="1600" dirty="0" smtClean="0"/>
              <a:t>country is one of the world's least explored, culturally and geographically, and many undiscovered species of plants and animals are thought to exist in the interior of Papua New Guinea</a:t>
            </a:r>
            <a:r>
              <a:rPr lang="en-US" sz="1600" dirty="0" smtClean="0"/>
              <a:t>.</a:t>
            </a:r>
            <a:endParaRPr lang="en-US" sz="1600" dirty="0" smtClean="0"/>
          </a:p>
          <a:p>
            <a:r>
              <a:rPr lang="en-US" sz="1600" dirty="0" smtClean="0"/>
              <a:t>The majority of the population live in traditional societies and </a:t>
            </a:r>
            <a:r>
              <a:rPr lang="en-US" sz="1600" dirty="0" smtClean="0"/>
              <a:t>practice </a:t>
            </a:r>
            <a:r>
              <a:rPr lang="en-US" sz="1600" dirty="0" smtClean="0"/>
              <a:t>subsistence-based </a:t>
            </a:r>
            <a:r>
              <a:rPr lang="en-US" sz="1600" dirty="0" smtClean="0"/>
              <a:t>agriculture. </a:t>
            </a:r>
            <a:r>
              <a:rPr lang="en-US" sz="1600" dirty="0" smtClean="0"/>
              <a:t>These societies and clans have some explicit acknowledgement within the nation's constitutional framework. The PNG Constitution (Preamble 5(4)) expresses the wish for "traditional villages and communities to remain as viable units of Papua New Guinean society</a:t>
            </a:r>
            <a:r>
              <a:rPr lang="en-US" sz="1600" dirty="0" smtClean="0"/>
              <a:t>",</a:t>
            </a:r>
            <a:r>
              <a:rPr lang="en-US" sz="1600" baseline="30000" dirty="0" smtClean="0"/>
              <a:t> </a:t>
            </a:r>
            <a:r>
              <a:rPr lang="en-US" sz="1600" dirty="0" smtClean="0"/>
              <a:t>and </a:t>
            </a:r>
            <a:r>
              <a:rPr lang="en-US" sz="1600" dirty="0" smtClean="0"/>
              <a:t>for active steps to be taken in their preservation.</a:t>
            </a:r>
          </a:p>
          <a:p>
            <a:r>
              <a:rPr lang="en-US" sz="1600" dirty="0" smtClean="0"/>
              <a:t>After being ruled by three external powers since 1884, Papua New Guinea gained its independence from Australia in 1975. It remains a Commonwealth </a:t>
            </a:r>
            <a:r>
              <a:rPr lang="en-US" sz="1600" dirty="0" smtClean="0"/>
              <a:t>realm of </a:t>
            </a:r>
            <a:r>
              <a:rPr lang="en-US" sz="1600" dirty="0" smtClean="0"/>
              <a:t>Her Majesty Elizabeth </a:t>
            </a:r>
            <a:r>
              <a:rPr lang="en-US" sz="1600" dirty="0" smtClean="0"/>
              <a:t>II </a:t>
            </a:r>
            <a:r>
              <a:rPr lang="en-US" sz="1600" dirty="0" smtClean="0"/>
              <a:t>Queen of Papua New Guinea. Many people live in extreme poverty, with about one third of the population living on less than US$1.25 per day</a:t>
            </a:r>
            <a:r>
              <a:rPr lang="en-US" sz="1600" dirty="0" smtClean="0"/>
              <a:t>.</a:t>
            </a:r>
            <a:endParaRPr lang="en-US" sz="1600" dirty="0"/>
          </a:p>
        </p:txBody>
      </p:sp>
    </p:spTree>
    <p:extLst>
      <p:ext uri="{BB962C8B-B14F-4D97-AF65-F5344CB8AC3E}">
        <p14:creationId xmlns="" xmlns:p14="http://schemas.microsoft.com/office/powerpoint/2010/main" val="12171145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Landform</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South East Asia is a land of Large and Small Peninsulas and Islands (Archipelago)</a:t>
            </a:r>
          </a:p>
          <a:p>
            <a:r>
              <a:rPr lang="en-US" dirty="0" smtClean="0"/>
              <a:t>All member Nation have diverse culture</a:t>
            </a:r>
          </a:p>
          <a:p>
            <a:r>
              <a:rPr lang="en-US" dirty="0" smtClean="0"/>
              <a:t>Influenced By India , China and Middle east</a:t>
            </a:r>
          </a:p>
          <a:p>
            <a:r>
              <a:rPr lang="en-US" dirty="0" smtClean="0"/>
              <a:t>Buddhism followers are in Burma, Thailand, Cambodia, Laos &amp; Vietnam</a:t>
            </a:r>
          </a:p>
          <a:p>
            <a:r>
              <a:rPr lang="en-US" dirty="0" smtClean="0"/>
              <a:t>Hinduism is widely practice along with Buddhism</a:t>
            </a:r>
          </a:p>
          <a:p>
            <a:r>
              <a:rPr lang="en-US" dirty="0" smtClean="0"/>
              <a:t>Islam is mostly Followed in Malaysia, Indonesia and Brunei.</a:t>
            </a:r>
            <a:endParaRPr lang="en-US" dirty="0"/>
          </a:p>
        </p:txBody>
      </p:sp>
    </p:spTree>
    <p:extLst>
      <p:ext uri="{BB962C8B-B14F-4D97-AF65-F5344CB8AC3E}">
        <p14:creationId xmlns="" xmlns:p14="http://schemas.microsoft.com/office/powerpoint/2010/main" val="212524056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Brief History</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All countries have very big Chinese and Indian Migrants which controls business In Urban Areas.</a:t>
            </a:r>
          </a:p>
          <a:p>
            <a:r>
              <a:rPr lang="en-US" dirty="0" smtClean="0"/>
              <a:t>Except Thailand all countries were came under colonial rules of western power after 18</a:t>
            </a:r>
            <a:r>
              <a:rPr lang="en-US" baseline="30000" dirty="0" smtClean="0"/>
              <a:t>th</a:t>
            </a:r>
            <a:r>
              <a:rPr lang="en-US" dirty="0" smtClean="0"/>
              <a:t> to 20</a:t>
            </a:r>
            <a:r>
              <a:rPr lang="en-US" baseline="30000" dirty="0" smtClean="0"/>
              <a:t>th</a:t>
            </a:r>
            <a:r>
              <a:rPr lang="en-US" dirty="0" smtClean="0"/>
              <a:t> century.</a:t>
            </a:r>
          </a:p>
          <a:p>
            <a:r>
              <a:rPr lang="en-US" dirty="0" smtClean="0"/>
              <a:t>UK colonized (Myanmar, Singapore, Malaysia)</a:t>
            </a:r>
          </a:p>
          <a:p>
            <a:r>
              <a:rPr lang="en-US" dirty="0" smtClean="0"/>
              <a:t>France colonized(Cambodia, Laos, Vietnam)</a:t>
            </a:r>
          </a:p>
          <a:p>
            <a:r>
              <a:rPr lang="en-US" dirty="0" smtClean="0"/>
              <a:t> Holland colonized (Indonesia)</a:t>
            </a:r>
          </a:p>
          <a:p>
            <a:r>
              <a:rPr lang="en-US" dirty="0" smtClean="0"/>
              <a:t>USA colonized (Philippines) </a:t>
            </a:r>
          </a:p>
          <a:p>
            <a:r>
              <a:rPr lang="en-US" dirty="0" smtClean="0"/>
              <a:t>Australia (PNG)</a:t>
            </a:r>
          </a:p>
          <a:p>
            <a:r>
              <a:rPr lang="en-US" dirty="0" smtClean="0"/>
              <a:t>Thailand was never ruled by colonial power as geographically it was buffer state between French and English colonies</a:t>
            </a:r>
          </a:p>
          <a:p>
            <a:endParaRPr lang="en-US" dirty="0" smtClean="0"/>
          </a:p>
        </p:txBody>
      </p:sp>
    </p:spTree>
    <p:extLst>
      <p:ext uri="{BB962C8B-B14F-4D97-AF65-F5344CB8AC3E}">
        <p14:creationId xmlns="" xmlns:p14="http://schemas.microsoft.com/office/powerpoint/2010/main" val="72377954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Geography</a:t>
            </a:r>
            <a:br>
              <a:rPr lang="en-US" dirty="0" smtClean="0"/>
            </a:br>
            <a:endParaRPr lang="en-US" dirty="0"/>
          </a:p>
        </p:txBody>
      </p:sp>
      <p:sp>
        <p:nvSpPr>
          <p:cNvPr id="3" name="Content Placeholder 2"/>
          <p:cNvSpPr>
            <a:spLocks noGrp="1"/>
          </p:cNvSpPr>
          <p:nvPr>
            <p:ph idx="1"/>
          </p:nvPr>
        </p:nvSpPr>
        <p:spPr/>
        <p:txBody>
          <a:bodyPr/>
          <a:lstStyle/>
          <a:p>
            <a:r>
              <a:rPr lang="en-US" dirty="0" smtClean="0"/>
              <a:t>Physically  South East Asia is divided in Two major region</a:t>
            </a:r>
          </a:p>
          <a:p>
            <a:r>
              <a:rPr lang="en-US" dirty="0" smtClean="0"/>
              <a:t>Mainland &amp; Insular</a:t>
            </a:r>
          </a:p>
          <a:p>
            <a:r>
              <a:rPr lang="en-US" dirty="0" smtClean="0"/>
              <a:t>Mainland includes :  Burma, Thailand, Cambodia, Laos &amp; Vietnam</a:t>
            </a:r>
          </a:p>
          <a:p>
            <a:r>
              <a:rPr lang="en-US" dirty="0" smtClean="0"/>
              <a:t>Insular Includes : Indonesia, Philippines, Brunei, Malaysia &amp; Singapore</a:t>
            </a:r>
          </a:p>
          <a:p>
            <a:endParaRPr lang="en-US" dirty="0" smtClean="0"/>
          </a:p>
          <a:p>
            <a:endParaRPr lang="en-US" dirty="0"/>
          </a:p>
        </p:txBody>
      </p:sp>
    </p:spTree>
    <p:extLst>
      <p:ext uri="{BB962C8B-B14F-4D97-AF65-F5344CB8AC3E}">
        <p14:creationId xmlns="" xmlns:p14="http://schemas.microsoft.com/office/powerpoint/2010/main" val="376965990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Main Rivers &amp; Plateau</a:t>
            </a:r>
            <a:endParaRPr lang="en-US" dirty="0"/>
          </a:p>
        </p:txBody>
      </p:sp>
      <p:sp>
        <p:nvSpPr>
          <p:cNvPr id="3" name="Content Placeholder 2"/>
          <p:cNvSpPr>
            <a:spLocks noGrp="1"/>
          </p:cNvSpPr>
          <p:nvPr>
            <p:ph idx="1"/>
          </p:nvPr>
        </p:nvSpPr>
        <p:spPr/>
        <p:txBody>
          <a:bodyPr/>
          <a:lstStyle/>
          <a:p>
            <a:r>
              <a:rPr lang="en-US" dirty="0" smtClean="0"/>
              <a:t>Irrawady – Burma</a:t>
            </a:r>
          </a:p>
          <a:p>
            <a:r>
              <a:rPr lang="en-US" dirty="0" smtClean="0"/>
              <a:t>ChaoPraya – Thailand</a:t>
            </a:r>
          </a:p>
          <a:p>
            <a:r>
              <a:rPr lang="en-US" dirty="0" smtClean="0"/>
              <a:t>Mekong – Cambodia, Laos, Vietnam</a:t>
            </a:r>
          </a:p>
          <a:p>
            <a:endParaRPr lang="en-US" dirty="0"/>
          </a:p>
          <a:p>
            <a:r>
              <a:rPr lang="en-US" dirty="0" smtClean="0"/>
              <a:t>Shan Plateau – Between Burma and India</a:t>
            </a:r>
          </a:p>
          <a:p>
            <a:r>
              <a:rPr lang="en-US" dirty="0" smtClean="0"/>
              <a:t>Korat Plateau – Between  Burma  and Thailand</a:t>
            </a:r>
          </a:p>
          <a:p>
            <a:r>
              <a:rPr lang="en-US" dirty="0" smtClean="0"/>
              <a:t>Cordillera – Between Laos and Vietnam</a:t>
            </a:r>
            <a:endParaRPr lang="en-US" dirty="0"/>
          </a:p>
        </p:txBody>
      </p:sp>
    </p:spTree>
    <p:extLst>
      <p:ext uri="{BB962C8B-B14F-4D97-AF65-F5344CB8AC3E}">
        <p14:creationId xmlns="" xmlns:p14="http://schemas.microsoft.com/office/powerpoint/2010/main" val="107453264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Volcanic Islands</a:t>
            </a:r>
            <a:endParaRPr lang="en-US" dirty="0"/>
          </a:p>
        </p:txBody>
      </p:sp>
      <p:sp>
        <p:nvSpPr>
          <p:cNvPr id="3" name="Content Placeholder 2"/>
          <p:cNvSpPr>
            <a:spLocks noGrp="1"/>
          </p:cNvSpPr>
          <p:nvPr>
            <p:ph idx="1"/>
          </p:nvPr>
        </p:nvSpPr>
        <p:spPr>
          <a:xfrm>
            <a:off x="533400" y="1600200"/>
            <a:ext cx="8229600" cy="4525963"/>
          </a:xfrm>
        </p:spPr>
        <p:txBody>
          <a:bodyPr/>
          <a:lstStyle/>
          <a:p>
            <a:r>
              <a:rPr lang="en-US" dirty="0" smtClean="0"/>
              <a:t>Western Burma, Andaman Island, Sumatra, Java and Philippines</a:t>
            </a:r>
          </a:p>
          <a:p>
            <a:r>
              <a:rPr lang="en-US" dirty="0" smtClean="0"/>
              <a:t>Sunda platform Malaysia to island of Kalimantan</a:t>
            </a:r>
          </a:p>
          <a:p>
            <a:r>
              <a:rPr lang="en-US" dirty="0" smtClean="0"/>
              <a:t>Active Volcanoes in Indonesia and Philippines</a:t>
            </a:r>
          </a:p>
          <a:p>
            <a:r>
              <a:rPr lang="en-US" dirty="0" smtClean="0"/>
              <a:t>Ring of Fire Passing through many nations – frequent earth quacks and Volcanic activities</a:t>
            </a:r>
            <a:endParaRPr lang="en-US" dirty="0"/>
          </a:p>
        </p:txBody>
      </p:sp>
    </p:spTree>
    <p:extLst>
      <p:ext uri="{BB962C8B-B14F-4D97-AF65-F5344CB8AC3E}">
        <p14:creationId xmlns="" xmlns:p14="http://schemas.microsoft.com/office/powerpoint/2010/main" val="325378224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Climate</a:t>
            </a:r>
            <a:endParaRPr lang="en-US" dirty="0"/>
          </a:p>
        </p:txBody>
      </p:sp>
      <p:sp>
        <p:nvSpPr>
          <p:cNvPr id="3" name="Content Placeholder 2"/>
          <p:cNvSpPr>
            <a:spLocks noGrp="1"/>
          </p:cNvSpPr>
          <p:nvPr>
            <p:ph idx="1"/>
          </p:nvPr>
        </p:nvSpPr>
        <p:spPr/>
        <p:txBody>
          <a:bodyPr/>
          <a:lstStyle/>
          <a:p>
            <a:r>
              <a:rPr lang="en-US" dirty="0" smtClean="0"/>
              <a:t>Most countries Monsoon rain and home of tropical rain forest</a:t>
            </a:r>
          </a:p>
          <a:p>
            <a:r>
              <a:rPr lang="en-US" dirty="0" smtClean="0"/>
              <a:t>Countries near equator gets rain all most year around</a:t>
            </a:r>
          </a:p>
          <a:p>
            <a:r>
              <a:rPr lang="en-US" dirty="0" smtClean="0"/>
              <a:t>Three seasons – summer – winter and monsoon</a:t>
            </a:r>
          </a:p>
          <a:p>
            <a:r>
              <a:rPr lang="en-US" dirty="0" smtClean="0"/>
              <a:t>All countries are mainly agriculture and main crop is Rice</a:t>
            </a:r>
            <a:endParaRPr lang="en-US" dirty="0"/>
          </a:p>
        </p:txBody>
      </p:sp>
    </p:spTree>
    <p:extLst>
      <p:ext uri="{BB962C8B-B14F-4D97-AF65-F5344CB8AC3E}">
        <p14:creationId xmlns="" xmlns:p14="http://schemas.microsoft.com/office/powerpoint/2010/main" val="4640350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Population</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The combine population of South East Asia is Below 500 Million. Indonesia which ranks for 4</a:t>
            </a:r>
            <a:r>
              <a:rPr lang="en-US" baseline="30000" dirty="0" smtClean="0"/>
              <a:t>th</a:t>
            </a:r>
            <a:r>
              <a:rPr lang="en-US" dirty="0" smtClean="0"/>
              <a:t> largest populated country in the World. </a:t>
            </a:r>
          </a:p>
          <a:p>
            <a:r>
              <a:rPr lang="en-US" dirty="0" smtClean="0"/>
              <a:t>It is Largest nation having Islamic Population</a:t>
            </a:r>
          </a:p>
          <a:p>
            <a:r>
              <a:rPr lang="en-US" dirty="0" smtClean="0"/>
              <a:t>The population Growth in this countries is very slow and falling between 1-3 %</a:t>
            </a:r>
          </a:p>
          <a:p>
            <a:r>
              <a:rPr lang="en-US" dirty="0" smtClean="0"/>
              <a:t>80% of population is still living in Ruler areas and engaged in farming</a:t>
            </a:r>
            <a:r>
              <a:rPr lang="en-US" b="1" dirty="0" smtClean="0">
                <a:effectLst/>
              </a:rPr>
              <a:t> </a:t>
            </a:r>
          </a:p>
          <a:p>
            <a:r>
              <a:rPr lang="en-US" dirty="0" smtClean="0">
                <a:effectLst/>
              </a:rPr>
              <a:t>Indonesia and Thailand have 30% of their populations in urban areas Philippines just over 40%; Malaysia 50%. 100% of the population in Singapore live in the city most Southeast Asian states have a high percentage of their people living in a primate city, i.e. Bangkok, Thailand; Manila, Philippines, Phnom Penh, Cambodia, etc</a:t>
            </a:r>
            <a:endParaRPr lang="en-US" dirty="0" smtClean="0"/>
          </a:p>
          <a:p>
            <a:endParaRPr lang="en-US" dirty="0"/>
          </a:p>
        </p:txBody>
      </p:sp>
    </p:spTree>
    <p:extLst>
      <p:ext uri="{BB962C8B-B14F-4D97-AF65-F5344CB8AC3E}">
        <p14:creationId xmlns="" xmlns:p14="http://schemas.microsoft.com/office/powerpoint/2010/main" val="150621209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4131</TotalTime>
  <Words>1673</Words>
  <Application>Microsoft Office PowerPoint</Application>
  <PresentationFormat>On-screen Show (4:3)</PresentationFormat>
  <Paragraphs>117</Paragraphs>
  <Slides>24</Slides>
  <Notes>1</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Office Theme</vt:lpstr>
      <vt:lpstr>South East Asia</vt:lpstr>
      <vt:lpstr>11 Countries in south east Asia</vt:lpstr>
      <vt:lpstr>Landform</vt:lpstr>
      <vt:lpstr>Brief History</vt:lpstr>
      <vt:lpstr>Geography </vt:lpstr>
      <vt:lpstr>Main Rivers &amp; Plateau</vt:lpstr>
      <vt:lpstr>Volcanic Islands</vt:lpstr>
      <vt:lpstr>Climate</vt:lpstr>
      <vt:lpstr>Population</vt:lpstr>
      <vt:lpstr>Economical Development</vt:lpstr>
      <vt:lpstr>Political status</vt:lpstr>
      <vt:lpstr>Economic Activities </vt:lpstr>
      <vt:lpstr>THAILAND</vt:lpstr>
      <vt:lpstr>MALAYSIA</vt:lpstr>
      <vt:lpstr>SINGAPORE</vt:lpstr>
      <vt:lpstr>INDONESIA</vt:lpstr>
      <vt:lpstr>BURMA</vt:lpstr>
      <vt:lpstr>Vietnam</vt:lpstr>
      <vt:lpstr>Vietnam</vt:lpstr>
      <vt:lpstr>Vietnam</vt:lpstr>
      <vt:lpstr>CAMBODIA</vt:lpstr>
      <vt:lpstr>LAOS</vt:lpstr>
      <vt:lpstr>PHILIPINES</vt:lpstr>
      <vt:lpstr>Papua New Guinea</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varsha</dc:creator>
  <cp:lastModifiedBy>hp</cp:lastModifiedBy>
  <cp:revision>25</cp:revision>
  <dcterms:created xsi:type="dcterms:W3CDTF">2012-05-05T10:12:36Z</dcterms:created>
  <dcterms:modified xsi:type="dcterms:W3CDTF">2012-05-11T06:20:17Z</dcterms:modified>
</cp:coreProperties>
</file>