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sldIdLst>
    <p:sldId id="256" r:id="rId2"/>
    <p:sldId id="257" r:id="rId3"/>
    <p:sldId id="260" r:id="rId4"/>
    <p:sldId id="258" r:id="rId5"/>
    <p:sldId id="259" r:id="rId6"/>
    <p:sldId id="263" r:id="rId7"/>
    <p:sldId id="261" r:id="rId8"/>
    <p:sldId id="262" r:id="rId9"/>
    <p:sldId id="264" r:id="rId10"/>
    <p:sldId id="265" r:id="rId11"/>
    <p:sldId id="273" r:id="rId12"/>
    <p:sldId id="266" r:id="rId13"/>
    <p:sldId id="267" r:id="rId14"/>
    <p:sldId id="268" r:id="rId15"/>
    <p:sldId id="269" r:id="rId16"/>
    <p:sldId id="271" r:id="rId17"/>
    <p:sldId id="270" r:id="rId18"/>
    <p:sldId id="27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5BC73695-8F80-1741-A189-4ABC6642D8AF}" type="datetimeFigureOut">
              <a:rPr lang="en-US" smtClean="0"/>
              <a:pPr/>
              <a:t>2/14/2012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5DD58A-9AF0-7848-985D-CEC22D80A318}" type="slidenum">
              <a:rPr lang="en-US" smtClean="0"/>
              <a:pPr/>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C73695-8F80-1741-A189-4ABC6642D8AF}" type="datetimeFigureOut">
              <a:rPr lang="en-US" smtClean="0"/>
              <a:pPr/>
              <a:t>2/14/2012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5DD58A-9AF0-7848-985D-CEC22D80A31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C73695-8F80-1741-A189-4ABC6642D8AF}" type="datetimeFigureOut">
              <a:rPr lang="en-US" smtClean="0"/>
              <a:pPr/>
              <a:t>2/14/2012</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0F5DD58A-9AF0-7848-985D-CEC22D80A31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C73695-8F80-1741-A189-4ABC6642D8AF}" type="datetimeFigureOut">
              <a:rPr lang="en-US" smtClean="0"/>
              <a:pPr/>
              <a:t>2/14/2012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5DD58A-9AF0-7848-985D-CEC22D80A31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BC73695-8F80-1741-A189-4ABC6642D8AF}" type="datetimeFigureOut">
              <a:rPr lang="en-US" smtClean="0"/>
              <a:pPr/>
              <a:t>2/14/2012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BC73695-8F80-1741-A189-4ABC6642D8AF}" type="datetimeFigureOut">
              <a:rPr lang="en-US" smtClean="0"/>
              <a:pPr/>
              <a:t>2/14/2012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5DD58A-9AF0-7848-985D-CEC22D80A31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BC73695-8F80-1741-A189-4ABC6642D8AF}" type="datetimeFigureOut">
              <a:rPr lang="en-US" smtClean="0"/>
              <a:pPr/>
              <a:t>2/14/2012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F5DD58A-9AF0-7848-985D-CEC22D80A31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BC73695-8F80-1741-A189-4ABC6642D8AF}" type="datetimeFigureOut">
              <a:rPr lang="en-US" smtClean="0"/>
              <a:pPr/>
              <a:t>2/14/2012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5DD58A-9AF0-7848-985D-CEC22D80A31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73695-8F80-1741-A189-4ABC6642D8AF}" type="datetimeFigureOut">
              <a:rPr lang="en-US" smtClean="0"/>
              <a:pPr/>
              <a:t>2/14/2012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F5DD58A-9AF0-7848-985D-CEC22D80A31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BC73695-8F80-1741-A189-4ABC6642D8AF}" type="datetimeFigureOut">
              <a:rPr lang="en-US" smtClean="0"/>
              <a:pPr/>
              <a:t>2/14/2012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5DD58A-9AF0-7848-985D-CEC22D80A318}"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5BC73695-8F80-1741-A189-4ABC6642D8AF}" type="datetimeFigureOut">
              <a:rPr lang="en-US" smtClean="0"/>
              <a:pPr/>
              <a:t>2/14/2012</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0F5DD58A-9AF0-7848-985D-CEC22D80A31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5BC73695-8F80-1741-A189-4ABC6642D8AF}" type="datetimeFigureOut">
              <a:rPr lang="en-US" smtClean="0"/>
              <a:pPr/>
              <a:t>2/14/2012</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0F5DD58A-9AF0-7848-985D-CEC22D80A31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291395"/>
          </a:xfrm>
        </p:spPr>
        <p:txBody>
          <a:bodyPr>
            <a:normAutofit fontScale="90000"/>
          </a:bodyPr>
          <a:lstStyle/>
          <a:p>
            <a:pPr algn="ctr"/>
            <a:r>
              <a:rPr lang="en-US" dirty="0" smtClean="0"/>
              <a:t>The History and Government of Russia</a:t>
            </a:r>
            <a:endParaRPr lang="en-US" dirty="0"/>
          </a:p>
        </p:txBody>
      </p:sp>
      <p:sp>
        <p:nvSpPr>
          <p:cNvPr id="3" name="Subtitle 2"/>
          <p:cNvSpPr>
            <a:spLocks noGrp="1"/>
          </p:cNvSpPr>
          <p:nvPr>
            <p:ph type="subTitle" idx="1"/>
          </p:nvPr>
        </p:nvSpPr>
        <p:spPr>
          <a:xfrm>
            <a:off x="0" y="6439730"/>
            <a:ext cx="9124310" cy="418269"/>
          </a:xfrm>
        </p:spPr>
        <p:txBody>
          <a:bodyPr>
            <a:noAutofit/>
          </a:bodyPr>
          <a:lstStyle/>
          <a:p>
            <a:pPr algn="ctr"/>
            <a:r>
              <a:rPr lang="en-US" sz="2400" dirty="0" smtClean="0"/>
              <a:t>By Parth, Paul, Abdul, Yerin, </a:t>
            </a:r>
            <a:r>
              <a:rPr lang="en-US" sz="2400" dirty="0" err="1" smtClean="0"/>
              <a:t>Hyeri</a:t>
            </a:r>
            <a:r>
              <a:rPr lang="en-US" sz="2400" dirty="0" smtClean="0"/>
              <a:t> </a:t>
            </a:r>
            <a:r>
              <a:rPr lang="en-US" sz="2400" dirty="0" smtClean="0"/>
              <a:t>,Kevin </a:t>
            </a:r>
            <a:r>
              <a:rPr lang="en-US" sz="2400" dirty="0" smtClean="0"/>
              <a:t>and Noum</a:t>
            </a:r>
            <a:endParaRPr lang="en-US" sz="2400" dirty="0"/>
          </a:p>
        </p:txBody>
      </p:sp>
      <p:pic>
        <p:nvPicPr>
          <p:cNvPr id="7" name="Picture 6" descr="LENIN-HIS-BOLSHEVIKS.png"/>
          <p:cNvPicPr>
            <a:picLocks noChangeAspect="1"/>
          </p:cNvPicPr>
          <p:nvPr/>
        </p:nvPicPr>
        <p:blipFill>
          <a:blip r:embed="rId2"/>
          <a:stretch>
            <a:fillRect/>
          </a:stretch>
        </p:blipFill>
        <p:spPr>
          <a:xfrm>
            <a:off x="49225" y="671160"/>
            <a:ext cx="4468756" cy="3597287"/>
          </a:xfrm>
          <a:prstGeom prst="rect">
            <a:avLst/>
          </a:prstGeom>
        </p:spPr>
      </p:pic>
      <p:pic>
        <p:nvPicPr>
          <p:cNvPr id="8" name="Picture 7" descr="Lenin_1917-11_im_bolschewistischen_Hauptquartier_(Serow).jpg"/>
          <p:cNvPicPr>
            <a:picLocks noChangeAspect="1"/>
          </p:cNvPicPr>
          <p:nvPr/>
        </p:nvPicPr>
        <p:blipFill>
          <a:blip r:embed="rId3"/>
          <a:stretch>
            <a:fillRect/>
          </a:stretch>
        </p:blipFill>
        <p:spPr>
          <a:xfrm>
            <a:off x="4573198" y="652361"/>
            <a:ext cx="4551112" cy="3625931"/>
          </a:xfrm>
          <a:prstGeom prst="rect">
            <a:avLst/>
          </a:prstGeom>
        </p:spPr>
      </p:pic>
      <p:pic>
        <p:nvPicPr>
          <p:cNvPr id="9" name="Picture 8"/>
          <p:cNvPicPr>
            <a:picLocks noChangeAspect="1"/>
          </p:cNvPicPr>
          <p:nvPr/>
        </p:nvPicPr>
        <p:blipFill>
          <a:blip r:embed="rId4"/>
          <a:stretch>
            <a:fillRect/>
          </a:stretch>
        </p:blipFill>
        <p:spPr>
          <a:xfrm>
            <a:off x="2979457" y="4297983"/>
            <a:ext cx="3246551" cy="2141748"/>
          </a:xfrm>
          <a:prstGeom prst="rect">
            <a:avLst/>
          </a:prstGeom>
        </p:spPr>
      </p:pic>
      <p:pic>
        <p:nvPicPr>
          <p:cNvPr id="10" name="Picture 9" descr="4271400-vintage-stamp-depicting-vladimir-lenin-one-of-the-founding-figures-of-the-communist-party-of-russia-.jpg"/>
          <p:cNvPicPr>
            <a:picLocks noChangeAspect="1"/>
          </p:cNvPicPr>
          <p:nvPr/>
        </p:nvPicPr>
        <p:blipFill>
          <a:blip r:embed="rId5"/>
          <a:stretch>
            <a:fillRect/>
          </a:stretch>
        </p:blipFill>
        <p:spPr>
          <a:xfrm>
            <a:off x="418085" y="4297983"/>
            <a:ext cx="1934980" cy="2141748"/>
          </a:xfrm>
          <a:prstGeom prst="rect">
            <a:avLst/>
          </a:prstGeom>
        </p:spPr>
      </p:pic>
      <p:pic>
        <p:nvPicPr>
          <p:cNvPr id="11" name="Picture 10" descr="images.jpg"/>
          <p:cNvPicPr>
            <a:picLocks noChangeAspect="1"/>
          </p:cNvPicPr>
          <p:nvPr/>
        </p:nvPicPr>
        <p:blipFill>
          <a:blip r:embed="rId6"/>
          <a:stretch>
            <a:fillRect/>
          </a:stretch>
        </p:blipFill>
        <p:spPr>
          <a:xfrm>
            <a:off x="6742487" y="4268447"/>
            <a:ext cx="1773863" cy="217128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Alexander II</a:t>
            </a:r>
            <a:endParaRPr lang="en-US" dirty="0"/>
          </a:p>
        </p:txBody>
      </p:sp>
      <p:sp>
        <p:nvSpPr>
          <p:cNvPr id="3" name="Content Placeholder 2"/>
          <p:cNvSpPr>
            <a:spLocks noGrp="1"/>
          </p:cNvSpPr>
          <p:nvPr>
            <p:ph idx="1"/>
          </p:nvPr>
        </p:nvSpPr>
        <p:spPr/>
        <p:txBody>
          <a:bodyPr>
            <a:normAutofit/>
          </a:bodyPr>
          <a:lstStyle/>
          <a:p>
            <a:r>
              <a:rPr lang="en-US" sz="2400" dirty="0" smtClean="0"/>
              <a:t>Alexander II was one of the most important figures in Russian History . He was the czars which abolished serfdom. He made many reforms but before he could make them he was killed by a bomb. </a:t>
            </a:r>
          </a:p>
        </p:txBody>
      </p:sp>
      <p:sp>
        <p:nvSpPr>
          <p:cNvPr id="4" name="Rectangle 3"/>
          <p:cNvSpPr/>
          <p:nvPr/>
        </p:nvSpPr>
        <p:spPr>
          <a:xfrm>
            <a:off x="0" y="5939135"/>
            <a:ext cx="1968809" cy="923330"/>
          </a:xfrm>
          <a:prstGeom prst="rect">
            <a:avLst/>
          </a:prstGeom>
        </p:spPr>
        <p:txBody>
          <a:bodyPr wrap="none">
            <a:spAutoFit/>
          </a:bodyPr>
          <a:lstStyle/>
          <a:p>
            <a:r>
              <a:rPr lang="en-US" sz="5400" dirty="0" err="1" smtClean="0"/>
              <a:t>Noum</a:t>
            </a:r>
            <a:endParaRPr lang="en-US" sz="5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Nicholas </a:t>
            </a:r>
            <a:r>
              <a:rPr lang="en-US" dirty="0" smtClean="0"/>
              <a:t>II</a:t>
            </a:r>
            <a:endParaRPr lang="en-US" dirty="0"/>
          </a:p>
        </p:txBody>
      </p:sp>
      <p:sp>
        <p:nvSpPr>
          <p:cNvPr id="3" name="Content Placeholder 2"/>
          <p:cNvSpPr>
            <a:spLocks noGrp="1"/>
          </p:cNvSpPr>
          <p:nvPr>
            <p:ph idx="1"/>
          </p:nvPr>
        </p:nvSpPr>
        <p:spPr/>
        <p:txBody>
          <a:bodyPr>
            <a:normAutofit/>
          </a:bodyPr>
          <a:lstStyle/>
          <a:p>
            <a:r>
              <a:rPr lang="en-US" sz="2400" dirty="0" smtClean="0"/>
              <a:t>Nicholas II succeed Alexander II. He was a very harsh emperor .Extreme poverty and extreme taxation towards the peasants caused a protest at the czars Winter Palace which lead to a massacre called the Bloody Sunday. This is the direct cause of the Russian Revolution. Nicholas II entered the war against Germany which cause Russia to lose part of its territory and cause disturbance between the Russians.</a:t>
            </a:r>
            <a:endParaRPr lang="en-US" sz="2400" dirty="0"/>
          </a:p>
        </p:txBody>
      </p:sp>
      <p:sp>
        <p:nvSpPr>
          <p:cNvPr id="5" name="TextBox 4"/>
          <p:cNvSpPr txBox="1"/>
          <p:nvPr/>
        </p:nvSpPr>
        <p:spPr>
          <a:xfrm>
            <a:off x="-1" y="5934670"/>
            <a:ext cx="1997613" cy="923330"/>
          </a:xfrm>
          <a:prstGeom prst="rect">
            <a:avLst/>
          </a:prstGeom>
          <a:noFill/>
        </p:spPr>
        <p:txBody>
          <a:bodyPr wrap="square" rtlCol="0">
            <a:spAutoFit/>
          </a:bodyPr>
          <a:lstStyle/>
          <a:p>
            <a:r>
              <a:rPr lang="en-US" sz="5400" dirty="0" smtClean="0"/>
              <a:t>Kevin</a:t>
            </a:r>
            <a:endParaRPr lang="en-US" sz="5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Bolsheviks</a:t>
            </a:r>
            <a:endParaRPr lang="en-US" dirty="0"/>
          </a:p>
        </p:txBody>
      </p:sp>
      <p:sp>
        <p:nvSpPr>
          <p:cNvPr id="3" name="Content Placeholder 2"/>
          <p:cNvSpPr>
            <a:spLocks noGrp="1"/>
          </p:cNvSpPr>
          <p:nvPr>
            <p:ph idx="1"/>
          </p:nvPr>
        </p:nvSpPr>
        <p:spPr/>
        <p:txBody>
          <a:bodyPr>
            <a:normAutofit/>
          </a:bodyPr>
          <a:lstStyle/>
          <a:p>
            <a:r>
              <a:rPr lang="en-US" sz="2400" dirty="0" smtClean="0"/>
              <a:t>Lenin a follower of Marxism was the leader of the Bolsheviks. The Bolsheviks played a significant role for  The Russia Revolution. The removed the czars and killed his family. </a:t>
            </a:r>
            <a:r>
              <a:rPr lang="en-US" sz="2400" dirty="0" smtClean="0"/>
              <a:t>The </a:t>
            </a:r>
            <a:r>
              <a:rPr lang="en-US" sz="2400" dirty="0" smtClean="0"/>
              <a:t>Bolsheviks promised the peasants and poor class bread, peace and land. They also promised to take land from nobles and redistributing it. Lenin founded the </a:t>
            </a:r>
            <a:r>
              <a:rPr lang="en-US" sz="2400" dirty="0" smtClean="0"/>
              <a:t>Union of Soviet Socialist </a:t>
            </a:r>
            <a:r>
              <a:rPr lang="en-US" sz="2400" dirty="0" smtClean="0"/>
              <a:t>Republic and made Russia communist. Lenin also dropped out of World War 1.</a:t>
            </a:r>
            <a:endParaRPr lang="en-US" sz="2400" dirty="0"/>
          </a:p>
        </p:txBody>
      </p:sp>
      <p:sp>
        <p:nvSpPr>
          <p:cNvPr id="4" name="TextBox 3"/>
          <p:cNvSpPr txBox="1"/>
          <p:nvPr/>
        </p:nvSpPr>
        <p:spPr>
          <a:xfrm>
            <a:off x="-1" y="5934670"/>
            <a:ext cx="1997613" cy="923330"/>
          </a:xfrm>
          <a:prstGeom prst="rect">
            <a:avLst/>
          </a:prstGeom>
          <a:noFill/>
        </p:spPr>
        <p:txBody>
          <a:bodyPr wrap="square" rtlCol="0">
            <a:spAutoFit/>
          </a:bodyPr>
          <a:lstStyle/>
          <a:p>
            <a:r>
              <a:rPr lang="en-US" sz="5400" dirty="0" err="1" smtClean="0"/>
              <a:t>Hyeri</a:t>
            </a:r>
            <a:endParaRPr lang="en-US" sz="5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Stalin</a:t>
            </a:r>
            <a:endParaRPr lang="en-US" dirty="0"/>
          </a:p>
        </p:txBody>
      </p:sp>
      <p:sp>
        <p:nvSpPr>
          <p:cNvPr id="3" name="Content Placeholder 2"/>
          <p:cNvSpPr>
            <a:spLocks noGrp="1"/>
          </p:cNvSpPr>
          <p:nvPr>
            <p:ph idx="1"/>
          </p:nvPr>
        </p:nvSpPr>
        <p:spPr/>
        <p:txBody>
          <a:bodyPr>
            <a:normAutofit/>
          </a:bodyPr>
          <a:lstStyle/>
          <a:p>
            <a:r>
              <a:rPr lang="en-US" sz="2400" dirty="0" smtClean="0"/>
              <a:t>After Lenin's death Stalin succeed him and cause a reign of terror. He eliminated his rivals and used a secret  police to oppose all opposition. He was very important though because of his 5 year plan he industrialized Russia and used collective farming. Collective Farming caused a major food shortage which killed thousands of Russians. He made Russia in a superpower by suppressing the Germans in World War 2 and controlling most of Eastern Europe. He built the Berlin Wall which separated East and West Germany. </a:t>
            </a:r>
            <a:endParaRPr lang="en-US" sz="2400" dirty="0"/>
          </a:p>
        </p:txBody>
      </p:sp>
      <p:sp>
        <p:nvSpPr>
          <p:cNvPr id="4" name="TextBox 3"/>
          <p:cNvSpPr txBox="1"/>
          <p:nvPr/>
        </p:nvSpPr>
        <p:spPr>
          <a:xfrm>
            <a:off x="-1" y="5934670"/>
            <a:ext cx="1997613" cy="923330"/>
          </a:xfrm>
          <a:prstGeom prst="rect">
            <a:avLst/>
          </a:prstGeom>
          <a:noFill/>
        </p:spPr>
        <p:txBody>
          <a:bodyPr wrap="square" rtlCol="0">
            <a:spAutoFit/>
          </a:bodyPr>
          <a:lstStyle/>
          <a:p>
            <a:r>
              <a:rPr lang="en-US" sz="5400" dirty="0" err="1" smtClean="0"/>
              <a:t>Hyeri</a:t>
            </a:r>
            <a:endParaRPr lang="en-US" sz="5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Nikita </a:t>
            </a:r>
            <a:r>
              <a:rPr lang="en-US" dirty="0" smtClean="0"/>
              <a:t>Krushev and Mikhail </a:t>
            </a:r>
            <a:r>
              <a:rPr lang="en-US" dirty="0" smtClean="0"/>
              <a:t>Leonid Brezhnev</a:t>
            </a:r>
            <a:endParaRPr lang="en-US" dirty="0"/>
          </a:p>
        </p:txBody>
      </p:sp>
      <p:sp>
        <p:nvSpPr>
          <p:cNvPr id="3" name="Content Placeholder 2"/>
          <p:cNvSpPr>
            <a:spLocks noGrp="1"/>
          </p:cNvSpPr>
          <p:nvPr>
            <p:ph idx="1"/>
          </p:nvPr>
        </p:nvSpPr>
        <p:spPr/>
        <p:txBody>
          <a:bodyPr>
            <a:normAutofit/>
          </a:bodyPr>
          <a:lstStyle/>
          <a:p>
            <a:r>
              <a:rPr lang="en-US" sz="2400" dirty="0" smtClean="0"/>
              <a:t>Nikita Krushev and </a:t>
            </a:r>
            <a:r>
              <a:rPr lang="en-US" sz="2400" dirty="0" smtClean="0"/>
              <a:t>Leonid </a:t>
            </a:r>
            <a:r>
              <a:rPr lang="en-US" sz="2400" dirty="0" smtClean="0"/>
              <a:t>Brezhnev </a:t>
            </a:r>
            <a:r>
              <a:rPr lang="en-US" sz="2400" dirty="0" smtClean="0"/>
              <a:t>succeed Stalin. During their rule Russia and the United States were experiencing the Cold War. Both of these leader further industrialized the country and started a space race with America. This lead </a:t>
            </a:r>
            <a:r>
              <a:rPr lang="en-US" sz="2400" dirty="0" smtClean="0"/>
              <a:t>to Yuri Gagarin to </a:t>
            </a:r>
            <a:r>
              <a:rPr lang="en-US" sz="2400" dirty="0" smtClean="0"/>
              <a:t>be the first man in space and Neil Armstrong the first man on the the moon.</a:t>
            </a:r>
            <a:endParaRPr lang="en-US" sz="2400" dirty="0"/>
          </a:p>
        </p:txBody>
      </p:sp>
      <p:sp>
        <p:nvSpPr>
          <p:cNvPr id="4" name="TextBox 3"/>
          <p:cNvSpPr txBox="1"/>
          <p:nvPr/>
        </p:nvSpPr>
        <p:spPr>
          <a:xfrm>
            <a:off x="-1" y="5934670"/>
            <a:ext cx="1997613" cy="923330"/>
          </a:xfrm>
          <a:prstGeom prst="rect">
            <a:avLst/>
          </a:prstGeom>
          <a:noFill/>
        </p:spPr>
        <p:txBody>
          <a:bodyPr wrap="square" rtlCol="0">
            <a:spAutoFit/>
          </a:bodyPr>
          <a:lstStyle/>
          <a:p>
            <a:r>
              <a:rPr lang="en-US" sz="5400" dirty="0" err="1" smtClean="0"/>
              <a:t>Parth</a:t>
            </a:r>
            <a:endParaRPr lang="en-US" sz="5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Cold War</a:t>
            </a:r>
            <a:endParaRPr lang="en-US" dirty="0"/>
          </a:p>
        </p:txBody>
      </p:sp>
      <p:sp>
        <p:nvSpPr>
          <p:cNvPr id="3" name="Content Placeholder 2"/>
          <p:cNvSpPr>
            <a:spLocks noGrp="1"/>
          </p:cNvSpPr>
          <p:nvPr>
            <p:ph idx="1"/>
          </p:nvPr>
        </p:nvSpPr>
        <p:spPr/>
        <p:txBody>
          <a:bodyPr>
            <a:normAutofit/>
          </a:bodyPr>
          <a:lstStyle/>
          <a:p>
            <a:r>
              <a:rPr lang="en-US" sz="2400" dirty="0" smtClean="0"/>
              <a:t>The Cold War was a group of struggles between the Soviet Russia and the United States . This struggles include in the building of weapons of mass destruction, the space race and an attempt to superiority of economy. This struggles lead to invasion by the United States in Vietnam, Cuba and Korea. While it forced Russia to invade Afghanistan.  This war ended when the  </a:t>
            </a:r>
            <a:endParaRPr lang="en-US" sz="2400" dirty="0"/>
          </a:p>
        </p:txBody>
      </p:sp>
      <p:sp>
        <p:nvSpPr>
          <p:cNvPr id="4" name="TextBox 3"/>
          <p:cNvSpPr txBox="1"/>
          <p:nvPr/>
        </p:nvSpPr>
        <p:spPr>
          <a:xfrm>
            <a:off x="-1" y="5934670"/>
            <a:ext cx="1997613" cy="923330"/>
          </a:xfrm>
          <a:prstGeom prst="rect">
            <a:avLst/>
          </a:prstGeom>
          <a:noFill/>
        </p:spPr>
        <p:txBody>
          <a:bodyPr wrap="square" rtlCol="0">
            <a:spAutoFit/>
          </a:bodyPr>
          <a:lstStyle/>
          <a:p>
            <a:r>
              <a:rPr lang="en-US" sz="5400" dirty="0" err="1" smtClean="0"/>
              <a:t>Parth</a:t>
            </a:r>
            <a:endParaRPr lang="en-US" sz="5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of the Soviet Union</a:t>
            </a:r>
            <a:endParaRPr lang="en-US" dirty="0"/>
          </a:p>
        </p:txBody>
      </p:sp>
      <p:sp>
        <p:nvSpPr>
          <p:cNvPr id="3" name="Content Placeholder 2"/>
          <p:cNvSpPr>
            <a:spLocks noGrp="1"/>
          </p:cNvSpPr>
          <p:nvPr>
            <p:ph idx="1"/>
          </p:nvPr>
        </p:nvSpPr>
        <p:spPr/>
        <p:txBody>
          <a:bodyPr>
            <a:normAutofit/>
          </a:bodyPr>
          <a:lstStyle/>
          <a:p>
            <a:r>
              <a:rPr lang="en-US" sz="2400" dirty="0" smtClean="0"/>
              <a:t> Mikhail Gorbachev succeed Leonid Brezhnev. People were tired of the Soviet Union fighting and immense spending of weapons of mass destruction. Also conflict between different ethnic groups increased and many of the countries under the Russian Empire began to oppose the Russian an form their own nation. Gorbachev saw the suffering of the people under soviet Russia so he imposed the policies of </a:t>
            </a:r>
            <a:r>
              <a:rPr lang="en-US" sz="2400" b="1" i="1" dirty="0" smtClean="0"/>
              <a:t>Perestroika</a:t>
            </a:r>
            <a:r>
              <a:rPr lang="en-US" sz="2400" dirty="0" smtClean="0"/>
              <a:t> and </a:t>
            </a:r>
            <a:r>
              <a:rPr lang="en-US" sz="2400" b="1" i="1" dirty="0" smtClean="0"/>
              <a:t>Glasnost. </a:t>
            </a:r>
            <a:r>
              <a:rPr lang="en-US" sz="2400" dirty="0" smtClean="0"/>
              <a:t> These two reforms were directed towards aspects of capitalism.</a:t>
            </a:r>
            <a:endParaRPr lang="en-US" sz="2400" dirty="0"/>
          </a:p>
        </p:txBody>
      </p:sp>
      <p:sp>
        <p:nvSpPr>
          <p:cNvPr id="4" name="TextBox 3"/>
          <p:cNvSpPr txBox="1"/>
          <p:nvPr/>
        </p:nvSpPr>
        <p:spPr>
          <a:xfrm>
            <a:off x="-1" y="5934670"/>
            <a:ext cx="1997613" cy="923330"/>
          </a:xfrm>
          <a:prstGeom prst="rect">
            <a:avLst/>
          </a:prstGeom>
          <a:noFill/>
        </p:spPr>
        <p:txBody>
          <a:bodyPr wrap="square" rtlCol="0">
            <a:spAutoFit/>
          </a:bodyPr>
          <a:lstStyle/>
          <a:p>
            <a:r>
              <a:rPr lang="en-US" sz="5400" dirty="0" err="1" smtClean="0"/>
              <a:t>Parth</a:t>
            </a:r>
            <a:endParaRPr lang="en-US" sz="5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of the Soviet </a:t>
            </a:r>
            <a:r>
              <a:rPr lang="en-US" dirty="0" smtClean="0"/>
              <a:t>Union</a:t>
            </a:r>
            <a:endParaRPr lang="en-US" dirty="0"/>
          </a:p>
        </p:txBody>
      </p:sp>
      <p:sp>
        <p:nvSpPr>
          <p:cNvPr id="3" name="Content Placeholder 2"/>
          <p:cNvSpPr>
            <a:spLocks noGrp="1"/>
          </p:cNvSpPr>
          <p:nvPr>
            <p:ph idx="1"/>
          </p:nvPr>
        </p:nvSpPr>
        <p:spPr/>
        <p:txBody>
          <a:bodyPr>
            <a:normAutofit/>
          </a:bodyPr>
          <a:lstStyle/>
          <a:p>
            <a:r>
              <a:rPr lang="en-US" sz="2600" dirty="0" smtClean="0"/>
              <a:t>Because of these new policies people in the Soviet Union were demanding more and more change. Gorbachev was forced to resign and Russia began to break into many different countries. And all of Eastern Russia obtained independence. But still today those countries are very backward. Russia economy fell before the United States. With the end of the Soviet Russia the Berlin Wall was broken and Eastern and Western Germany were </a:t>
            </a:r>
            <a:r>
              <a:rPr lang="en-US" sz="2600" dirty="0" smtClean="0"/>
              <a:t>united into one country.</a:t>
            </a:r>
            <a:endParaRPr lang="en-US" sz="2600" dirty="0" smtClean="0"/>
          </a:p>
          <a:p>
            <a:endParaRPr lang="en-US" dirty="0"/>
          </a:p>
        </p:txBody>
      </p:sp>
      <p:sp>
        <p:nvSpPr>
          <p:cNvPr id="4" name="TextBox 3"/>
          <p:cNvSpPr txBox="1"/>
          <p:nvPr/>
        </p:nvSpPr>
        <p:spPr>
          <a:xfrm>
            <a:off x="-1" y="5934670"/>
            <a:ext cx="1997613" cy="923330"/>
          </a:xfrm>
          <a:prstGeom prst="rect">
            <a:avLst/>
          </a:prstGeom>
          <a:noFill/>
        </p:spPr>
        <p:txBody>
          <a:bodyPr wrap="square" rtlCol="0">
            <a:spAutoFit/>
          </a:bodyPr>
          <a:lstStyle/>
          <a:p>
            <a:r>
              <a:rPr lang="en-US" sz="5400" dirty="0" err="1" smtClean="0"/>
              <a:t>Parth</a:t>
            </a:r>
            <a:endParaRPr lang="en-US" sz="5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15065"/>
            <a:ext cx="9144000" cy="1408176"/>
          </a:xfrm>
        </p:spPr>
        <p:txBody>
          <a:bodyPr/>
          <a:lstStyle/>
          <a:p>
            <a:pPr algn="ctr"/>
            <a:r>
              <a:rPr lang="en-US" dirty="0" smtClean="0">
                <a:solidFill>
                  <a:schemeClr val="tx1"/>
                </a:solidFill>
              </a:rPr>
              <a:t>THANK YOU FOR WATCHING!</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we will teach you</a:t>
            </a:r>
            <a:endParaRPr lang="en-US" dirty="0"/>
          </a:p>
        </p:txBody>
      </p:sp>
      <p:sp>
        <p:nvSpPr>
          <p:cNvPr id="3" name="Content Placeholder 2"/>
          <p:cNvSpPr>
            <a:spLocks noGrp="1"/>
          </p:cNvSpPr>
          <p:nvPr>
            <p:ph idx="1"/>
          </p:nvPr>
        </p:nvSpPr>
        <p:spPr>
          <a:xfrm>
            <a:off x="0" y="1408177"/>
            <a:ext cx="9144000" cy="4352452"/>
          </a:xfrm>
        </p:spPr>
        <p:txBody>
          <a:bodyPr/>
          <a:lstStyle/>
          <a:p>
            <a:r>
              <a:rPr lang="en-US" dirty="0" smtClean="0"/>
              <a:t>Where the Russian Came From?</a:t>
            </a:r>
          </a:p>
          <a:p>
            <a:r>
              <a:rPr lang="en-US" dirty="0" smtClean="0"/>
              <a:t>How the Byzantium Empire influenced Russia?</a:t>
            </a:r>
          </a:p>
          <a:p>
            <a:r>
              <a:rPr lang="en-US" dirty="0" smtClean="0"/>
              <a:t>How did the Middle age change Russia?</a:t>
            </a:r>
          </a:p>
          <a:p>
            <a:r>
              <a:rPr lang="en-US" dirty="0" smtClean="0"/>
              <a:t>How the Mongols affected Russia?</a:t>
            </a:r>
          </a:p>
          <a:p>
            <a:r>
              <a:rPr lang="en-US" dirty="0" smtClean="0"/>
              <a:t>How the Romanov Czars affected the development of Russia?</a:t>
            </a:r>
          </a:p>
          <a:p>
            <a:r>
              <a:rPr lang="en-US" dirty="0" smtClean="0"/>
              <a:t>Who was Lenin and what is communism ?</a:t>
            </a:r>
          </a:p>
          <a:p>
            <a:r>
              <a:rPr lang="en-US" dirty="0" smtClean="0"/>
              <a:t>How did Russia break apart?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Before you Read</a:t>
            </a:r>
            <a:br>
              <a:rPr lang="en-US" dirty="0" smtClean="0"/>
            </a:br>
            <a:r>
              <a:rPr lang="en-US" dirty="0" smtClean="0"/>
              <a:t>(The Roman Empire)</a:t>
            </a:r>
            <a:endParaRPr lang="en-US" dirty="0"/>
          </a:p>
        </p:txBody>
      </p:sp>
      <p:sp>
        <p:nvSpPr>
          <p:cNvPr id="3" name="Content Placeholder 2"/>
          <p:cNvSpPr>
            <a:spLocks noGrp="1"/>
          </p:cNvSpPr>
          <p:nvPr>
            <p:ph idx="1"/>
          </p:nvPr>
        </p:nvSpPr>
        <p:spPr>
          <a:xfrm>
            <a:off x="0" y="1408177"/>
            <a:ext cx="9144000" cy="3508608"/>
          </a:xfrm>
        </p:spPr>
        <p:txBody>
          <a:bodyPr>
            <a:normAutofit lnSpcReduction="10000"/>
          </a:bodyPr>
          <a:lstStyle/>
          <a:p>
            <a:r>
              <a:rPr lang="en-US" sz="2400" dirty="0" smtClean="0"/>
              <a:t>The Roman Empire was one of the greatest and strongest empires in the world. The Roman Empire began around 700 B.C.E and ended in 476 C.E. The Roman Empire was on of the biggest Empire on Earth. It was ruled by a democratic government and developed its own laws The Roman Empire gave us invention such as cement, arches, domes, and many invention, The Roman empire contributed to the spread of Christianity. It was a Major Empire of its time. After the fall of the Roman Empire, Germanic people invaded and sacked Rome. But the eastern half of the Roman Empire sustained and was called the Byzantium Empire.</a:t>
            </a:r>
            <a:endParaRPr lang="en-US" sz="2400" dirty="0"/>
          </a:p>
        </p:txBody>
      </p:sp>
      <p:sp>
        <p:nvSpPr>
          <p:cNvPr id="4" name="TextBox 3"/>
          <p:cNvSpPr txBox="1"/>
          <p:nvPr/>
        </p:nvSpPr>
        <p:spPr>
          <a:xfrm>
            <a:off x="0" y="5934670"/>
            <a:ext cx="2644726" cy="923330"/>
          </a:xfrm>
          <a:prstGeom prst="rect">
            <a:avLst/>
          </a:prstGeom>
          <a:noFill/>
        </p:spPr>
        <p:txBody>
          <a:bodyPr wrap="square" rtlCol="0">
            <a:spAutoFit/>
          </a:bodyPr>
          <a:lstStyle/>
          <a:p>
            <a:r>
              <a:rPr lang="en-US" sz="5400" b="1" dirty="0" err="1" smtClean="0"/>
              <a:t>Parth</a:t>
            </a:r>
            <a:endParaRPr lang="en-US" sz="5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08176"/>
          </a:xfrm>
        </p:spPr>
        <p:txBody>
          <a:bodyPr>
            <a:normAutofit/>
          </a:bodyPr>
          <a:lstStyle/>
          <a:p>
            <a:pPr algn="ctr"/>
            <a:r>
              <a:rPr lang="en-US" sz="3600" dirty="0" smtClean="0"/>
              <a:t>Slavic People and the Beginnings of Russia</a:t>
            </a:r>
            <a:endParaRPr lang="en-US" sz="3600" dirty="0"/>
          </a:p>
        </p:txBody>
      </p:sp>
      <p:sp>
        <p:nvSpPr>
          <p:cNvPr id="3" name="Content Placeholder 2"/>
          <p:cNvSpPr>
            <a:spLocks noGrp="1"/>
          </p:cNvSpPr>
          <p:nvPr>
            <p:ph idx="1"/>
          </p:nvPr>
        </p:nvSpPr>
        <p:spPr>
          <a:xfrm>
            <a:off x="0" y="1475529"/>
            <a:ext cx="9144000" cy="3219951"/>
          </a:xfrm>
        </p:spPr>
        <p:txBody>
          <a:bodyPr>
            <a:normAutofit/>
          </a:bodyPr>
          <a:lstStyle/>
          <a:p>
            <a:r>
              <a:rPr lang="en-US" sz="2400" dirty="0" smtClean="0"/>
              <a:t>The first inhabitants of Russia were the Slavic people. They are believed to descendents of the Vikings. The Vikings were are groups of people who came from Scandinavia. They pillaged all of Europe and after they set their mark they started trading with the other Germanic People who settled down in present day Germany, France, Poland, Spain, and England. Some of them remained in Russia and they settled down near the river Volga.  Even today these people are called Slavs and live in Western Europe and Eastern </a:t>
            </a:r>
            <a:endParaRPr lang="en-US" sz="2400" dirty="0"/>
          </a:p>
        </p:txBody>
      </p:sp>
      <p:sp>
        <p:nvSpPr>
          <p:cNvPr id="4" name="TextBox 3"/>
          <p:cNvSpPr txBox="1"/>
          <p:nvPr/>
        </p:nvSpPr>
        <p:spPr>
          <a:xfrm>
            <a:off x="-1" y="5934670"/>
            <a:ext cx="1688123" cy="923330"/>
          </a:xfrm>
          <a:prstGeom prst="rect">
            <a:avLst/>
          </a:prstGeom>
          <a:noFill/>
        </p:spPr>
        <p:txBody>
          <a:bodyPr wrap="square" rtlCol="0">
            <a:spAutoFit/>
          </a:bodyPr>
          <a:lstStyle/>
          <a:p>
            <a:r>
              <a:rPr lang="en-US" sz="5400" dirty="0" smtClean="0"/>
              <a:t>Paul</a:t>
            </a:r>
            <a:endParaRPr lang="en-US" sz="5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Byzantium Empire</a:t>
            </a:r>
            <a:endParaRPr lang="en-US" dirty="0"/>
          </a:p>
        </p:txBody>
      </p:sp>
      <p:sp>
        <p:nvSpPr>
          <p:cNvPr id="3" name="Content Placeholder 2"/>
          <p:cNvSpPr>
            <a:spLocks noGrp="1"/>
          </p:cNvSpPr>
          <p:nvPr>
            <p:ph idx="1"/>
          </p:nvPr>
        </p:nvSpPr>
        <p:spPr/>
        <p:txBody>
          <a:bodyPr>
            <a:normAutofit/>
          </a:bodyPr>
          <a:lstStyle/>
          <a:p>
            <a:r>
              <a:rPr lang="en-US" sz="2400" dirty="0" smtClean="0"/>
              <a:t>The Byzantium Empire the Eastern Half of the Roman Empire greatly influenced the Slavs of Russia and Eastern Europe. They gave the Slavs  Eastern Orthodox Christianity, Justine Law Code, Cyrilic Language and many other contribution. The Slavs made a city similar to Constantinople present day Istanbul) called Kiev( in present day Ukraine).   </a:t>
            </a:r>
            <a:endParaRPr lang="en-US" sz="2400" dirty="0"/>
          </a:p>
        </p:txBody>
      </p:sp>
      <p:sp>
        <p:nvSpPr>
          <p:cNvPr id="4" name="TextBox 3"/>
          <p:cNvSpPr txBox="1"/>
          <p:nvPr/>
        </p:nvSpPr>
        <p:spPr>
          <a:xfrm>
            <a:off x="-1" y="5934670"/>
            <a:ext cx="1688123" cy="923330"/>
          </a:xfrm>
          <a:prstGeom prst="rect">
            <a:avLst/>
          </a:prstGeom>
          <a:noFill/>
        </p:spPr>
        <p:txBody>
          <a:bodyPr wrap="square" rtlCol="0">
            <a:spAutoFit/>
          </a:bodyPr>
          <a:lstStyle/>
          <a:p>
            <a:r>
              <a:rPr lang="en-US" sz="5400" dirty="0" err="1" smtClean="0"/>
              <a:t>Yerin</a:t>
            </a:r>
            <a:endParaRPr lang="en-US" sz="5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Middle Ages</a:t>
            </a:r>
            <a:endParaRPr lang="ar-OM" dirty="0"/>
          </a:p>
        </p:txBody>
      </p:sp>
      <p:sp>
        <p:nvSpPr>
          <p:cNvPr id="3" name="Content Placeholder 2"/>
          <p:cNvSpPr>
            <a:spLocks noGrp="1"/>
          </p:cNvSpPr>
          <p:nvPr>
            <p:ph idx="1"/>
          </p:nvPr>
        </p:nvSpPr>
        <p:spPr/>
        <p:txBody>
          <a:bodyPr>
            <a:normAutofit/>
          </a:bodyPr>
          <a:lstStyle/>
          <a:p>
            <a:r>
              <a:rPr lang="en-US" sz="2400" dirty="0" smtClean="0"/>
              <a:t>After the end of the Roman Empire the Germanic groups settled down in France, England, Spain , Germany , Italy, Russia and many other nations. The aspects of the roman Empire was lost and there were weak rulers in the Germanic kingdoms. So the Germanic kingdoms devloped a decentralized system of rule. This system involved the appointing of vassals to take control of lands and stay loyal to the monarch. Europe was very violent and peasants who needed protection worked for the vassals. These peasants were called serfs which were often exploited. These system was adopted by the Russians and lasted till the 1800. </a:t>
            </a:r>
            <a:endParaRPr lang="ar-OM" sz="2400" dirty="0"/>
          </a:p>
        </p:txBody>
      </p:sp>
      <p:sp>
        <p:nvSpPr>
          <p:cNvPr id="4" name="TextBox 3"/>
          <p:cNvSpPr txBox="1"/>
          <p:nvPr/>
        </p:nvSpPr>
        <p:spPr>
          <a:xfrm>
            <a:off x="-1" y="5934670"/>
            <a:ext cx="1969478" cy="923330"/>
          </a:xfrm>
          <a:prstGeom prst="rect">
            <a:avLst/>
          </a:prstGeom>
          <a:noFill/>
        </p:spPr>
        <p:txBody>
          <a:bodyPr wrap="square" rtlCol="0">
            <a:spAutoFit/>
          </a:bodyPr>
          <a:lstStyle/>
          <a:p>
            <a:r>
              <a:rPr lang="en-US" sz="5400" dirty="0" err="1" smtClean="0"/>
              <a:t>Parth</a:t>
            </a:r>
            <a:endParaRPr lang="en-US" sz="5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Mongols</a:t>
            </a:r>
            <a:endParaRPr lang="ar-OM" dirty="0"/>
          </a:p>
        </p:txBody>
      </p:sp>
      <p:sp>
        <p:nvSpPr>
          <p:cNvPr id="3" name="Content Placeholder 2"/>
          <p:cNvSpPr>
            <a:spLocks noGrp="1"/>
          </p:cNvSpPr>
          <p:nvPr>
            <p:ph idx="1"/>
          </p:nvPr>
        </p:nvSpPr>
        <p:spPr/>
        <p:txBody>
          <a:bodyPr>
            <a:normAutofit/>
          </a:bodyPr>
          <a:lstStyle/>
          <a:p>
            <a:r>
              <a:rPr lang="en-US" sz="2400" dirty="0" smtClean="0"/>
              <a:t>Around 1100 a person called Temujin united all the tribes Mongolia. The Mongols were a group of nomadic people which lived on domesticated animals such as sheep, goats, and other animals. So when Temujin united all the clans he was named the Genghis Khan or the great king. He was a great warrior and lead his armies into China, Russia, Persia. His ancestors continued to rule his empire after his death.</a:t>
            </a:r>
          </a:p>
          <a:p>
            <a:endParaRPr lang="en-US" sz="2400" dirty="0" smtClean="0"/>
          </a:p>
          <a:p>
            <a:endParaRPr lang="ar-OM" sz="2400" dirty="0"/>
          </a:p>
        </p:txBody>
      </p:sp>
      <p:sp>
        <p:nvSpPr>
          <p:cNvPr id="4" name="TextBox 3"/>
          <p:cNvSpPr txBox="1"/>
          <p:nvPr/>
        </p:nvSpPr>
        <p:spPr>
          <a:xfrm>
            <a:off x="-1" y="5934670"/>
            <a:ext cx="1688123" cy="923330"/>
          </a:xfrm>
          <a:prstGeom prst="rect">
            <a:avLst/>
          </a:prstGeom>
          <a:noFill/>
        </p:spPr>
        <p:txBody>
          <a:bodyPr wrap="square" rtlCol="0">
            <a:spAutoFit/>
          </a:bodyPr>
          <a:lstStyle/>
          <a:p>
            <a:r>
              <a:rPr lang="en-US" sz="5400" dirty="0" smtClean="0"/>
              <a:t>Paul</a:t>
            </a:r>
            <a:endParaRPr lang="en-US" sz="5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Mongols in Russia</a:t>
            </a:r>
            <a:endParaRPr lang="ar-OM" dirty="0"/>
          </a:p>
        </p:txBody>
      </p:sp>
      <p:sp>
        <p:nvSpPr>
          <p:cNvPr id="6" name="Content Placeholder 5"/>
          <p:cNvSpPr>
            <a:spLocks noGrp="1"/>
          </p:cNvSpPr>
          <p:nvPr>
            <p:ph idx="1"/>
          </p:nvPr>
        </p:nvSpPr>
        <p:spPr/>
        <p:txBody>
          <a:bodyPr>
            <a:normAutofit/>
          </a:bodyPr>
          <a:lstStyle/>
          <a:p>
            <a:r>
              <a:rPr lang="en-US" sz="2400" dirty="0" smtClean="0"/>
              <a:t>The great khan lead his armies in to Russia and after his death his grandson Batu conquered  Kiev and sacked it. Then they set up their own rule. The Mongols were great conquered but not great administrators . They ruled as a tributary empire. Eventually the Russians got tired of the Mongols . Ivan 3</a:t>
            </a:r>
            <a:r>
              <a:rPr lang="en-US" sz="2400" baseline="30000" dirty="0" smtClean="0"/>
              <a:t>rd</a:t>
            </a:r>
            <a:r>
              <a:rPr lang="en-US" sz="2400" dirty="0" smtClean="0"/>
              <a:t> attacked the Mongols and kicked them out from Russia.  </a:t>
            </a:r>
            <a:endParaRPr lang="ar-OM" sz="2400" dirty="0"/>
          </a:p>
        </p:txBody>
      </p:sp>
      <p:sp>
        <p:nvSpPr>
          <p:cNvPr id="4" name="TextBox 3"/>
          <p:cNvSpPr txBox="1"/>
          <p:nvPr/>
        </p:nvSpPr>
        <p:spPr>
          <a:xfrm>
            <a:off x="-1" y="5934670"/>
            <a:ext cx="1885072" cy="923330"/>
          </a:xfrm>
          <a:prstGeom prst="rect">
            <a:avLst/>
          </a:prstGeom>
          <a:noFill/>
        </p:spPr>
        <p:txBody>
          <a:bodyPr wrap="square" rtlCol="0">
            <a:spAutoFit/>
          </a:bodyPr>
          <a:lstStyle/>
          <a:p>
            <a:r>
              <a:rPr lang="en-US" sz="5400" dirty="0" err="1" smtClean="0"/>
              <a:t>Hyeri</a:t>
            </a:r>
            <a:endParaRPr lang="en-US" sz="5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Peter the Great and Catherine the Great</a:t>
            </a:r>
            <a:endParaRPr lang="ar-OM" dirty="0"/>
          </a:p>
        </p:txBody>
      </p:sp>
      <p:sp>
        <p:nvSpPr>
          <p:cNvPr id="3" name="Content Placeholder 2"/>
          <p:cNvSpPr>
            <a:spLocks noGrp="1"/>
          </p:cNvSpPr>
          <p:nvPr>
            <p:ph idx="1"/>
          </p:nvPr>
        </p:nvSpPr>
        <p:spPr/>
        <p:txBody>
          <a:bodyPr>
            <a:normAutofit/>
          </a:bodyPr>
          <a:lstStyle/>
          <a:p>
            <a:r>
              <a:rPr lang="en-US" sz="2400" dirty="0" smtClean="0"/>
              <a:t>Most of the czars in Russia were mostly harsh ,cruel and focused on leisure than welfare of people. But two rulers were not like this at all.  Peter the Great and Catherine the Great were both reformers. Russia remained backward after the Mongols left Russia. </a:t>
            </a:r>
            <a:r>
              <a:rPr lang="en-US" sz="2400" dirty="0" smtClean="0"/>
              <a:t> </a:t>
            </a:r>
            <a:r>
              <a:rPr lang="en-US" sz="2400" dirty="0" smtClean="0"/>
              <a:t>Reforms include:</a:t>
            </a:r>
          </a:p>
          <a:p>
            <a:endParaRPr lang="en-US" sz="2400" dirty="0" smtClean="0"/>
          </a:p>
          <a:p>
            <a:r>
              <a:rPr lang="en-US" sz="2400" dirty="0" smtClean="0"/>
              <a:t>A. Expansion and Acquiring of  Warm Water Port</a:t>
            </a:r>
          </a:p>
          <a:p>
            <a:r>
              <a:rPr lang="en-US" sz="2400" dirty="0" smtClean="0"/>
              <a:t>B. </a:t>
            </a:r>
            <a:r>
              <a:rPr lang="en-US" sz="2400" dirty="0" smtClean="0"/>
              <a:t>Westernization of Culture</a:t>
            </a:r>
          </a:p>
          <a:p>
            <a:r>
              <a:rPr lang="en-US" sz="2400" dirty="0" smtClean="0"/>
              <a:t>C. Better Weapons</a:t>
            </a:r>
          </a:p>
          <a:p>
            <a:r>
              <a:rPr lang="en-US" sz="2400" dirty="0" smtClean="0"/>
              <a:t>D. More Openness of Western Knowledge</a:t>
            </a:r>
          </a:p>
          <a:p>
            <a:r>
              <a:rPr lang="en-US" sz="2400" dirty="0" smtClean="0"/>
              <a:t>E. Better Rights of People</a:t>
            </a:r>
            <a:endParaRPr lang="ar-OM" sz="2400" dirty="0"/>
          </a:p>
        </p:txBody>
      </p:sp>
      <p:sp>
        <p:nvSpPr>
          <p:cNvPr id="4" name="TextBox 3"/>
          <p:cNvSpPr txBox="1"/>
          <p:nvPr/>
        </p:nvSpPr>
        <p:spPr>
          <a:xfrm>
            <a:off x="-1" y="5934670"/>
            <a:ext cx="1997613" cy="923330"/>
          </a:xfrm>
          <a:prstGeom prst="rect">
            <a:avLst/>
          </a:prstGeom>
          <a:noFill/>
        </p:spPr>
        <p:txBody>
          <a:bodyPr wrap="square" rtlCol="0">
            <a:spAutoFit/>
          </a:bodyPr>
          <a:lstStyle/>
          <a:p>
            <a:r>
              <a:rPr lang="en-US" sz="5400" dirty="0" err="1" smtClean="0"/>
              <a:t>Parth</a:t>
            </a:r>
            <a:endParaRPr lang="en-US" sz="5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1632</TotalTime>
  <Words>1345</Words>
  <Application>Microsoft Office PowerPoint</Application>
  <PresentationFormat>On-screen Show (4:3)</PresentationFormat>
  <Paragraphs>62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Module</vt:lpstr>
      <vt:lpstr>The History and Government of Russia</vt:lpstr>
      <vt:lpstr>What we will teach you</vt:lpstr>
      <vt:lpstr>Before you Read (The Roman Empire)</vt:lpstr>
      <vt:lpstr>Slavic People and the Beginnings of Russia</vt:lpstr>
      <vt:lpstr>The Byzantium Empire</vt:lpstr>
      <vt:lpstr>The Middle Ages</vt:lpstr>
      <vt:lpstr>The Mongols</vt:lpstr>
      <vt:lpstr>Mongols in Russia</vt:lpstr>
      <vt:lpstr>Peter the Great and Catherine the Great</vt:lpstr>
      <vt:lpstr>Alexander II</vt:lpstr>
      <vt:lpstr>Nicholas II</vt:lpstr>
      <vt:lpstr>Bolsheviks</vt:lpstr>
      <vt:lpstr>Stalin</vt:lpstr>
      <vt:lpstr>Nikita Krushev and Mikhail Leonid Brezhnev</vt:lpstr>
      <vt:lpstr>The Cold War</vt:lpstr>
      <vt:lpstr>The End of the Soviet Union</vt:lpstr>
      <vt:lpstr>The End of the Soviet Union</vt:lpstr>
      <vt:lpstr>THANK YOU FOR WATCHING!</vt:lpstr>
    </vt:vector>
  </TitlesOfParts>
  <Company>asb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and Government of Russia</dc:title>
  <dc:creator>student</dc:creator>
  <cp:lastModifiedBy>hp</cp:lastModifiedBy>
  <cp:revision>21</cp:revision>
  <dcterms:created xsi:type="dcterms:W3CDTF">2012-02-08T06:21:24Z</dcterms:created>
  <dcterms:modified xsi:type="dcterms:W3CDTF">2012-02-15T11:13:40Z</dcterms:modified>
</cp:coreProperties>
</file>